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charts/chart1.xml" ContentType="application/vnd.openxmlformats-officedocument.drawingml.chart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91" r:id="rId3"/>
  </p:sldMasterIdLst>
  <p:notesMasterIdLst>
    <p:notesMasterId r:id="rId63"/>
  </p:notesMasterIdLst>
  <p:sldIdLst>
    <p:sldId id="1012" r:id="rId4"/>
    <p:sldId id="1013" r:id="rId5"/>
    <p:sldId id="1015" r:id="rId6"/>
    <p:sldId id="1014" r:id="rId7"/>
    <p:sldId id="1041" r:id="rId8"/>
    <p:sldId id="1042" r:id="rId9"/>
    <p:sldId id="1037" r:id="rId10"/>
    <p:sldId id="1040" r:id="rId11"/>
    <p:sldId id="1045" r:id="rId12"/>
    <p:sldId id="1038" r:id="rId13"/>
    <p:sldId id="1050" r:id="rId14"/>
    <p:sldId id="1081" r:id="rId15"/>
    <p:sldId id="1080" r:id="rId16"/>
    <p:sldId id="1084" r:id="rId17"/>
    <p:sldId id="1082" r:id="rId18"/>
    <p:sldId id="1085" r:id="rId19"/>
    <p:sldId id="1086" r:id="rId20"/>
    <p:sldId id="1083" r:id="rId21"/>
    <p:sldId id="1102" r:id="rId22"/>
    <p:sldId id="1103" r:id="rId23"/>
    <p:sldId id="1104" r:id="rId24"/>
    <p:sldId id="1105" r:id="rId25"/>
    <p:sldId id="1107" r:id="rId26"/>
    <p:sldId id="1058" r:id="rId27"/>
    <p:sldId id="1091" r:id="rId28"/>
    <p:sldId id="1092" r:id="rId29"/>
    <p:sldId id="1093" r:id="rId30"/>
    <p:sldId id="1094" r:id="rId31"/>
    <p:sldId id="1095" r:id="rId32"/>
    <p:sldId id="1017" r:id="rId33"/>
    <p:sldId id="1096" r:id="rId34"/>
    <p:sldId id="1097" r:id="rId35"/>
    <p:sldId id="1098" r:id="rId36"/>
    <p:sldId id="1057" r:id="rId37"/>
    <p:sldId id="1099" r:id="rId38"/>
    <p:sldId id="1100" r:id="rId39"/>
    <p:sldId id="1101" r:id="rId40"/>
    <p:sldId id="1059" r:id="rId41"/>
    <p:sldId id="1060" r:id="rId42"/>
    <p:sldId id="1061" r:id="rId43"/>
    <p:sldId id="1062" r:id="rId44"/>
    <p:sldId id="1063" r:id="rId45"/>
    <p:sldId id="1064" r:id="rId46"/>
    <p:sldId id="1065" r:id="rId47"/>
    <p:sldId id="1066" r:id="rId48"/>
    <p:sldId id="1067" r:id="rId49"/>
    <p:sldId id="1068" r:id="rId50"/>
    <p:sldId id="1069" r:id="rId51"/>
    <p:sldId id="1070" r:id="rId52"/>
    <p:sldId id="1072" r:id="rId53"/>
    <p:sldId id="1073" r:id="rId54"/>
    <p:sldId id="1074" r:id="rId55"/>
    <p:sldId id="1075" r:id="rId56"/>
    <p:sldId id="1076" r:id="rId57"/>
    <p:sldId id="1077" r:id="rId58"/>
    <p:sldId id="1078" r:id="rId59"/>
    <p:sldId id="1079" r:id="rId60"/>
    <p:sldId id="1034" r:id="rId61"/>
    <p:sldId id="103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1">
          <p15:clr>
            <a:srgbClr val="A4A3A4"/>
          </p15:clr>
        </p15:guide>
        <p15:guide id="2" orient="horz" pos="1321">
          <p15:clr>
            <a:srgbClr val="A4A3A4"/>
          </p15:clr>
        </p15:guide>
        <p15:guide id="3" orient="horz" pos="2395">
          <p15:clr>
            <a:srgbClr val="A4A3A4"/>
          </p15:clr>
        </p15:guide>
        <p15:guide id="4" pos="3477">
          <p15:clr>
            <a:srgbClr val="A4A3A4"/>
          </p15:clr>
        </p15:guide>
        <p15:guide id="5" pos="5928">
          <p15:clr>
            <a:srgbClr val="A4A3A4"/>
          </p15:clr>
        </p15:guide>
        <p15:guide id="6" pos="6013">
          <p15:clr>
            <a:srgbClr val="A4A3A4"/>
          </p15:clr>
        </p15:guide>
        <p15:guide id="7" pos="120">
          <p15:clr>
            <a:srgbClr val="A4A3A4"/>
          </p15:clr>
        </p15:guide>
        <p15:guide id="8" pos="3066">
          <p15:clr>
            <a:srgbClr val="A4A3A4"/>
          </p15:clr>
        </p15:guide>
        <p15:guide id="9" pos="3843">
          <p15:clr>
            <a:srgbClr val="A4A3A4"/>
          </p15:clr>
        </p15:guide>
        <p15:guide id="10" pos="2115">
          <p15:clr>
            <a:srgbClr val="A4A3A4"/>
          </p15:clr>
        </p15:guide>
        <p15:guide id="11" orient="horz" pos="1198">
          <p15:clr>
            <a:srgbClr val="A4A3A4"/>
          </p15:clr>
        </p15:guide>
        <p15:guide id="12" orient="horz" pos="2111">
          <p15:clr>
            <a:srgbClr val="A4A3A4"/>
          </p15:clr>
        </p15:guide>
        <p15:guide id="13" pos="125">
          <p15:clr>
            <a:srgbClr val="A4A3A4"/>
          </p15:clr>
        </p15:guide>
        <p15:guide id="1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600"/>
    <a:srgbClr val="F782B6"/>
    <a:srgbClr val="FF3333"/>
    <a:srgbClr val="2F76B7"/>
    <a:srgbClr val="EE7781"/>
    <a:srgbClr val="F99B9B"/>
    <a:srgbClr val="B07AD8"/>
    <a:srgbClr val="A86ED4"/>
    <a:srgbClr val="76BCE0"/>
    <a:srgbClr val="F8D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08" y="126"/>
      </p:cViewPr>
      <p:guideLst>
        <p:guide orient="horz" pos="3931"/>
        <p:guide orient="horz" pos="1321"/>
        <p:guide orient="horz" pos="2395"/>
        <p:guide pos="3477"/>
        <p:guide pos="5928"/>
        <p:guide pos="6013"/>
        <p:guide pos="120"/>
        <p:guide pos="3066"/>
        <p:guide pos="3843"/>
        <p:guide pos="2115"/>
        <p:guide orient="horz" pos="1198"/>
        <p:guide orient="horz" pos="2111"/>
        <p:guide pos="12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76BCE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08-4BEF-A37D-C98AA0068459}"/>
              </c:ext>
            </c:extLst>
          </c:dPt>
          <c:dPt>
            <c:idx val="1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08-4BEF-A37D-C98AA0068459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08-4BEF-A37D-C98AA0068459}"/>
              </c:ext>
            </c:extLst>
          </c:dPt>
          <c:dPt>
            <c:idx val="3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08-4BEF-A37D-C98AA006845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LGU+</c:v>
                </c:pt>
                <c:pt idx="1">
                  <c:v>SKT</c:v>
                </c:pt>
                <c:pt idx="2">
                  <c:v>사용하지 않음</c:v>
                </c:pt>
                <c:pt idx="3">
                  <c:v>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08-4BEF-A37D-C98AA006845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3AC19-4CA6-40C1-BF45-9F4761DFCE72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8E0F9-0DCB-40F0-8654-E1F759AC8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5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2DEB-BDA1-4CB5-BE7A-3334A7CE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F115D8-090C-412D-936B-B074AA2E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97DD9-D7C2-49A7-9051-69E28E46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0626D-CCD2-4B14-AFBA-62A40706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12F43-2771-42AC-B172-105FBB8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6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F595F-27B3-4B70-95F3-8DE79094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361649-5557-4C03-8D73-FE4823763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DD2B9-D782-49B8-B87A-7FAC7822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6FFCB-1B15-4C00-B0B7-8BB18D3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6A91-5FAB-4490-9E05-37F384A2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1372D-0B56-4E6A-A332-4FC644F5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98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2B40-121B-4FA5-8019-95AF0937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192AE-6964-4653-A9C7-C4A2539D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E3734-7D51-448B-9BF6-C0E2911E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7E88-D896-442B-9631-7B9AB797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026B2-04E6-4A92-A208-10E53339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41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2C1A92-0168-449C-8121-4046BE1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D65B3-5833-4A70-A271-5DD47DF2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9155-CFCB-41F7-96ED-D2169A73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C6BCD-A3AE-45A1-8188-065FE64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E50E-39FC-484C-BFB5-9C9CAA9D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62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2DEB-BDA1-4CB5-BE7A-3334A7CE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F115D8-090C-412D-936B-B074AA2E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97DD9-D7C2-49A7-9051-69E28E46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0626D-CCD2-4B14-AFBA-62A40706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12F43-2771-42AC-B172-105FBB8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12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7FA68-7E78-4054-8418-E74DC495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2D714-B234-4F9E-9F30-4D9C81A24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0CB99-F82D-4319-B17A-338C6D71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F0E6F-7CD3-4504-A39E-EFC650CE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38DBE-8C82-4DDB-A133-536ABEE1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342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D1FDF-44C1-468D-87E7-130D9D21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7E2E3-7806-48E2-A111-CBA4B3F74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CE434-6782-485C-946C-36E9A8F5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4E618-5309-413E-BC62-C5F732BD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EF6B2-2E91-41B2-A6D1-3EC0AA61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1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6A6CF-49D1-4ED6-AD14-83BE180F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54984-2826-44DE-AB34-FDE9A7A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ABDFD-51EF-4B3C-9ACC-9266805E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C4051-7F67-44F1-908A-5143E5EC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75EB6-1650-4218-9DE1-D6DF80B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B8D811-4E8A-40AF-8936-E3CFE5A3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275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19782-F719-43AD-9558-7E4BCC2D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BF9B8-329D-4CE8-A9A9-216F8A7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797697-2A72-45F4-A0CA-570C7277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70C8DB-08FF-487B-85ED-1D538A6D8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B58B2-3D38-4039-B337-D7094EE81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324DC6-EB9B-4B69-B522-BE45A9B1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5BF510-3C77-4F77-AD43-A312C5F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7F761C-9DA9-4614-AA39-65A0514B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083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5F067-097B-44D0-AE2D-08131EFA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DB5D45-AB8B-421A-B7E9-6787154B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2C1E0-DCF2-4FDE-9062-F2EF9F48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6D8E11-3CB7-4311-B4BF-DCC41F5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515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42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7FA68-7E78-4054-8418-E74DC495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2D714-B234-4F9E-9F30-4D9C81A24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0CB99-F82D-4319-B17A-338C6D71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F0E6F-7CD3-4504-A39E-EFC650CE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38DBE-8C82-4DDB-A133-536ABEE1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852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얀색, 앉아있는, 서있는, 보드이(가) 표시된 사진&#10;&#10;자동 생성된 설명">
            <a:extLst>
              <a:ext uri="{FF2B5EF4-FFF2-40B4-BE49-F238E27FC236}">
                <a16:creationId xmlns:a16="http://schemas.microsoft.com/office/drawing/2014/main" id="{54C965C1-D656-4CA9-9060-DC986C67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462D5F-F7A1-465B-8654-97D8415FD7E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728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F42C7-EDC6-40A5-BB96-007640F3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84A49-8258-4664-9D23-79FBA4F6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DCB1E6-7313-45D8-9759-A880F19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231C3E-0F27-4236-B226-C15EDB90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2DAB5-8E6B-4295-89E2-7B96DB69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CFB2-53E0-4CC8-B84D-7DEAF7F1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90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F595F-27B3-4B70-95F3-8DE79094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361649-5557-4C03-8D73-FE4823763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DD2B9-D782-49B8-B87A-7FAC7822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6FFCB-1B15-4C00-B0B7-8BB18D3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6A91-5FAB-4490-9E05-37F384A2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1372D-0B56-4E6A-A332-4FC644F5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202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2B40-121B-4FA5-8019-95AF0937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192AE-6964-4653-A9C7-C4A2539D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E3734-7D51-448B-9BF6-C0E2911E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7E88-D896-442B-9631-7B9AB797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026B2-04E6-4A92-A208-10E53339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136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2C1A92-0168-449C-8121-4046BE1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D65B3-5833-4A70-A271-5DD47DF2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9155-CFCB-41F7-96ED-D2169A73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C6BCD-A3AE-45A1-8188-065FE64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E50E-39FC-484C-BFB5-9C9CAA9D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700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62DEB-BDA1-4CB5-BE7A-3334A7CE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F115D8-090C-412D-936B-B074AA2EA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97DD9-D7C2-49A7-9051-69E28E46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0626D-CCD2-4B14-AFBA-62A40706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12F43-2771-42AC-B172-105FBB84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588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7FA68-7E78-4054-8418-E74DC495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2D714-B234-4F9E-9F30-4D9C81A24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0CB99-F82D-4319-B17A-338C6D71D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5F0E6F-7CD3-4504-A39E-EFC650CE8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38DBE-8C82-4DDB-A133-536ABEE1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9363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D1FDF-44C1-468D-87E7-130D9D21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7E2E3-7806-48E2-A111-CBA4B3F74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CE434-6782-485C-946C-36E9A8F5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4E618-5309-413E-BC62-C5F732BD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EF6B2-2E91-41B2-A6D1-3EC0AA61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815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6A6CF-49D1-4ED6-AD14-83BE180F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54984-2826-44DE-AB34-FDE9A7A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ABDFD-51EF-4B3C-9ACC-9266805E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C4051-7F67-44F1-908A-5143E5EC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75EB6-1650-4218-9DE1-D6DF80B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B8D811-4E8A-40AF-8936-E3CFE5A3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80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19782-F719-43AD-9558-7E4BCC2D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BF9B8-329D-4CE8-A9A9-216F8A7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797697-2A72-45F4-A0CA-570C7277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70C8DB-08FF-487B-85ED-1D538A6D8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B58B2-3D38-4039-B337-D7094EE81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324DC6-EB9B-4B69-B522-BE45A9B1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5BF510-3C77-4F77-AD43-A312C5F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7F761C-9DA9-4614-AA39-65A0514B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D1FDF-44C1-468D-87E7-130D9D21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D7E2E3-7806-48E2-A111-CBA4B3F74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FCE434-6782-485C-946C-36E9A8F5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B4E618-5309-413E-BC62-C5F732BD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CEF6B2-2E91-41B2-A6D1-3EC0AA611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453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5F067-097B-44D0-AE2D-08131EFA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DB5D45-AB8B-421A-B7E9-6787154B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2C1E0-DCF2-4FDE-9062-F2EF9F48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6D8E11-3CB7-4311-B4BF-DCC41F5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190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860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얀색, 앉아있는, 서있는, 보드이(가) 표시된 사진&#10;&#10;자동 생성된 설명">
            <a:extLst>
              <a:ext uri="{FF2B5EF4-FFF2-40B4-BE49-F238E27FC236}">
                <a16:creationId xmlns:a16="http://schemas.microsoft.com/office/drawing/2014/main" id="{54C965C1-D656-4CA9-9060-DC986C67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462D5F-F7A1-465B-8654-97D8415FD7E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843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F42C7-EDC6-40A5-BB96-007640F3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84A49-8258-4664-9D23-79FBA4F6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DCB1E6-7313-45D8-9759-A880F19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231C3E-0F27-4236-B226-C15EDB90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2DAB5-8E6B-4295-89E2-7B96DB69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CFB2-53E0-4CC8-B84D-7DEAF7F1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336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F595F-27B3-4B70-95F3-8DE79094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361649-5557-4C03-8D73-FE4823763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1DD2B9-D782-49B8-B87A-7FAC7822B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6FFCB-1B15-4C00-B0B7-8BB18D36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F6A91-5FAB-4490-9E05-37F384A2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31372D-0B56-4E6A-A332-4FC644F5F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7188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2B40-121B-4FA5-8019-95AF0937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192AE-6964-4653-A9C7-C4A2539DA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E3734-7D51-448B-9BF6-C0E2911E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97E88-D896-442B-9631-7B9AB797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7026B2-04E6-4A92-A208-10E533390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04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2C1A92-0168-449C-8121-4046BE1E2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9D65B3-5833-4A70-A271-5DD47DF23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39155-CFCB-41F7-96ED-D2169A73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C6BCD-A3AE-45A1-8188-065FE648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4E50E-39FC-484C-BFB5-9C9CAA9D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85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6A6CF-49D1-4ED6-AD14-83BE180F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54984-2826-44DE-AB34-FDE9A7AA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8ABDFD-51EF-4B3C-9ACC-9266805E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5C4051-7F67-44F1-908A-5143E5EC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C75EB6-1650-4218-9DE1-D6DF80B5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B8D811-4E8A-40AF-8936-E3CFE5A3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19782-F719-43AD-9558-7E4BCC2D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9BF9B8-329D-4CE8-A9A9-216F8A7C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797697-2A72-45F4-A0CA-570C7277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70C8DB-08FF-487B-85ED-1D538A6D8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9B58B2-3D38-4039-B337-D7094EE81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324DC6-EB9B-4B69-B522-BE45A9B1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5BF510-3C77-4F77-AD43-A312C5F0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7F761C-9DA9-4614-AA39-65A0514B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89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5F067-097B-44D0-AE2D-08131EFA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DB5D45-AB8B-421A-B7E9-6787154B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C2C1E0-DCF2-4FDE-9062-F2EF9F48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6D8E11-3CB7-4311-B4BF-DCC41F59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2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72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얀색, 앉아있는, 서있는, 보드이(가) 표시된 사진&#10;&#10;자동 생성된 설명">
            <a:extLst>
              <a:ext uri="{FF2B5EF4-FFF2-40B4-BE49-F238E27FC236}">
                <a16:creationId xmlns:a16="http://schemas.microsoft.com/office/drawing/2014/main" id="{54C965C1-D656-4CA9-9060-DC986C67C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462D5F-F7A1-465B-8654-97D8415FD7EE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7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F42C7-EDC6-40A5-BB96-007640F3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A84A49-8258-4664-9D23-79FBA4F65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DCB1E6-7313-45D8-9759-A880F197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231C3E-0F27-4236-B226-C15EDB90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92DAB5-8E6B-4295-89E2-7B96DB69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97CFB2-53E0-4CC8-B84D-7DEAF7F1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B743C3-A54B-4889-A549-6F338A5F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C9C0C-A785-42F0-AD4C-5371FE105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CE85D-43BF-4794-BCF9-16B898CF0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0005C-1B2E-4952-831B-7C6D8202EC17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0CC01-0940-429B-A90E-9131C6A4A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0421-460C-4AEF-882E-72D0D8039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BC4E4-ED1B-443A-BE65-DE51BC58F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6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B743C3-A54B-4889-A549-6F338A5F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C9C0C-A785-42F0-AD4C-5371FE105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CE85D-43BF-4794-BCF9-16B898CF0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0CC01-0940-429B-A90E-9131C6A4A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0421-460C-4AEF-882E-72D0D8039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2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B743C3-A54B-4889-A549-6F338A5F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C9C0C-A785-42F0-AD4C-5371FE105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CE85D-43BF-4794-BCF9-16B898CF0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F0005C-1B2E-4952-831B-7C6D8202EC17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2020-07-10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40CC01-0940-429B-A90E-9131C6A4A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0421-460C-4AEF-882E-72D0D8039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8BC4E4-ED1B-443A-BE65-DE51BC58F3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37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-246741" y="-119212"/>
            <a:ext cx="12685484" cy="7096424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D84627-C6F3-45C0-8260-F3F36D8ED38D}"/>
              </a:ext>
            </a:extLst>
          </p:cNvPr>
          <p:cNvSpPr txBox="1"/>
          <p:nvPr/>
        </p:nvSpPr>
        <p:spPr>
          <a:xfrm>
            <a:off x="3707374" y="1955206"/>
            <a:ext cx="4777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초코바</a:t>
            </a:r>
            <a:r>
              <a:rPr lang="ko-KR" altLang="en-US" sz="72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분석</a:t>
            </a:r>
            <a:endParaRPr lang="ko-KR" altLang="en-US" sz="7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3804-79A1-4B62-9738-D8CA85E88E64}"/>
              </a:ext>
            </a:extLst>
          </p:cNvPr>
          <p:cNvSpPr txBox="1"/>
          <p:nvPr/>
        </p:nvSpPr>
        <p:spPr>
          <a:xfrm>
            <a:off x="3857247" y="5742538"/>
            <a:ext cx="4477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권성용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정민아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정용재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최성민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최은원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06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EFE09D-B0EA-4D01-893F-17A069678835}"/>
              </a:ext>
            </a:extLst>
          </p:cNvPr>
          <p:cNvSpPr/>
          <p:nvPr/>
        </p:nvSpPr>
        <p:spPr>
          <a:xfrm>
            <a:off x="2509617" y="2048846"/>
            <a:ext cx="7172768" cy="2760308"/>
          </a:xfrm>
          <a:prstGeom prst="roundRect">
            <a:avLst>
              <a:gd name="adj" fmla="val 5467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AC633-79F3-43F0-923D-AB336FFFCC9A}"/>
              </a:ext>
            </a:extLst>
          </p:cNvPr>
          <p:cNvSpPr txBox="1"/>
          <p:nvPr/>
        </p:nvSpPr>
        <p:spPr>
          <a:xfrm>
            <a:off x="4859124" y="3013499"/>
            <a:ext cx="247375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kumimoji="0" lang="ko-KR" altLang="en-US" sz="4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50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521974" y="514350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역할 배분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276911" y="198517"/>
            <a:ext cx="412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Roll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16296" y="972381"/>
            <a:ext cx="1300356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BRAND NAME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6B453-9635-4353-BAA5-4A18E8503722}"/>
              </a:ext>
            </a:extLst>
          </p:cNvPr>
          <p:cNvSpPr txBox="1"/>
          <p:nvPr/>
        </p:nvSpPr>
        <p:spPr>
          <a:xfrm>
            <a:off x="4643063" y="2281720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용재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성민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은원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50528-DE62-4728-A33C-F40621823206}"/>
              </a:ext>
            </a:extLst>
          </p:cNvPr>
          <p:cNvSpPr txBox="1"/>
          <p:nvPr/>
        </p:nvSpPr>
        <p:spPr>
          <a:xfrm>
            <a:off x="1610147" y="2220165"/>
            <a:ext cx="284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en-US" altLang="ko-KR" sz="2400" dirty="0" smtClean="0">
                <a:solidFill>
                  <a:srgbClr val="76BC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 </a:t>
            </a:r>
            <a:r>
              <a:rPr lang="en-US" altLang="ko-KR" sz="2400" dirty="0" err="1" smtClean="0">
                <a:solidFill>
                  <a:srgbClr val="76BC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Visalization</a:t>
            </a:r>
            <a:endParaRPr lang="en-US" altLang="ko-KR" sz="2400" dirty="0">
              <a:solidFill>
                <a:srgbClr val="76BC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D6B453-9635-4353-BAA5-4A18E8503722}"/>
              </a:ext>
            </a:extLst>
          </p:cNvPr>
          <p:cNvSpPr txBox="1"/>
          <p:nvPr/>
        </p:nvSpPr>
        <p:spPr>
          <a:xfrm>
            <a:off x="4643063" y="3271009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용재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성용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민아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750528-DE62-4728-A33C-F40621823206}"/>
              </a:ext>
            </a:extLst>
          </p:cNvPr>
          <p:cNvSpPr txBox="1"/>
          <p:nvPr/>
        </p:nvSpPr>
        <p:spPr>
          <a:xfrm>
            <a:off x="1610147" y="3209454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en-US" altLang="ko-KR" sz="2400" dirty="0" smtClean="0">
                <a:solidFill>
                  <a:srgbClr val="76BC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 Analysis</a:t>
            </a:r>
            <a:endParaRPr lang="en-US" altLang="ko-KR" sz="2400" dirty="0">
              <a:solidFill>
                <a:srgbClr val="76BC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D6B453-9635-4353-BAA5-4A18E8503722}"/>
              </a:ext>
            </a:extLst>
          </p:cNvPr>
          <p:cNvSpPr txBox="1"/>
          <p:nvPr/>
        </p:nvSpPr>
        <p:spPr>
          <a:xfrm>
            <a:off x="4643063" y="4260298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전체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750528-DE62-4728-A33C-F40621823206}"/>
              </a:ext>
            </a:extLst>
          </p:cNvPr>
          <p:cNvSpPr txBox="1"/>
          <p:nvPr/>
        </p:nvSpPr>
        <p:spPr>
          <a:xfrm>
            <a:off x="1610147" y="4198743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en-US" altLang="ko-KR" sz="2400" dirty="0" smtClean="0">
                <a:solidFill>
                  <a:srgbClr val="76BC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Django</a:t>
            </a:r>
            <a:endParaRPr lang="en-US" altLang="ko-KR" sz="2400" dirty="0">
              <a:solidFill>
                <a:srgbClr val="76BC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D6B453-9635-4353-BAA5-4A18E8503722}"/>
              </a:ext>
            </a:extLst>
          </p:cNvPr>
          <p:cNvSpPr txBox="1"/>
          <p:nvPr/>
        </p:nvSpPr>
        <p:spPr>
          <a:xfrm>
            <a:off x="4643063" y="5249587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전체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750528-DE62-4728-A33C-F40621823206}"/>
              </a:ext>
            </a:extLst>
          </p:cNvPr>
          <p:cNvSpPr txBox="1"/>
          <p:nvPr/>
        </p:nvSpPr>
        <p:spPr>
          <a:xfrm>
            <a:off x="1610147" y="5188032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en-US" altLang="ko-KR" sz="2400" dirty="0" smtClean="0">
                <a:solidFill>
                  <a:srgbClr val="76BCE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CSS</a:t>
            </a:r>
            <a:endParaRPr lang="en-US" altLang="ko-KR" sz="2400" dirty="0">
              <a:solidFill>
                <a:srgbClr val="76BCE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7806" y="216803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📌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47806" y="317867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📌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47806" y="41679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📌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7806" y="515725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📌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322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4908580" y="1674977"/>
            <a:ext cx="2152650" cy="3414583"/>
          </a:xfrm>
          <a:prstGeom prst="roundRect">
            <a:avLst>
              <a:gd name="adj" fmla="val 5467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4949663" y="1721977"/>
            <a:ext cx="2087574" cy="3367584"/>
          </a:xfrm>
          <a:prstGeom prst="triangle">
            <a:avLst>
              <a:gd name="adj" fmla="val 10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4935931" y="1721976"/>
            <a:ext cx="2092759" cy="3367584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5149390" y="2245168"/>
            <a:ext cx="166584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첫</a:t>
            </a:r>
            <a:r>
              <a:rPr kumimoji="0" lang="ko-KR" altLang="en-US" sz="4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번째</a:t>
            </a:r>
            <a:endParaRPr kumimoji="0" lang="en-US" altLang="ko-KR" sz="4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50" normalizeH="0" baseline="0" noProof="0" dirty="0" err="1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도시별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카카오 생산량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635901" y="4472246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Goal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3762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이미지 타이틀을 입력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CATEGORY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70305" y="514350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전처리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702022" y="173152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182392" y="1671241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중복되지만 다른 국가 이름</a:t>
            </a:r>
            <a:r>
              <a:rPr kumimoji="0" lang="ko-KR" altLang="en-US" sz="1800" b="0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합치기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2209731"/>
            <a:ext cx="5587878" cy="3917604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7914" y="19916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41854" y="2360970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중복 데이터 제거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41854" y="2649532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1200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딕셔너리</a:t>
            </a:r>
            <a:r>
              <a:rPr lang="ko-KR" altLang="en-US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형태로 저장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7070429" y="4961332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7307914" y="488482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시각화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7070429" y="5311445"/>
            <a:ext cx="4108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대륙별</a:t>
            </a:r>
            <a:r>
              <a:rPr lang="ko-KR" altLang="en-US" sz="1400" b="1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아시아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아프리카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남아메리카</a:t>
            </a:r>
            <a:r>
              <a:rPr lang="en-US" altLang="ko-KR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4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세개의 지도로 표현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41854" y="2947205"/>
            <a:ext cx="1882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 </a:t>
            </a:r>
            <a:r>
              <a:rPr kumimoji="0" lang="en-US" altLang="ko-KR" sz="12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VectorMap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의 키 값으로 저장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4" y="3426516"/>
            <a:ext cx="4277322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953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011421" y="514350"/>
            <a:ext cx="2169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시각화 결과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760" y="2505331"/>
            <a:ext cx="3229222" cy="216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5" y="2505331"/>
            <a:ext cx="3233558" cy="21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79" y="2505331"/>
            <a:ext cx="3229265" cy="21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1828919" y="5195297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    아시아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5325597" y="5195297"/>
            <a:ext cx="154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    아프리카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8715345" y="5157187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    남아메리카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8792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4908580" y="1674977"/>
            <a:ext cx="2152650" cy="3414583"/>
          </a:xfrm>
          <a:prstGeom prst="roundRect">
            <a:avLst>
              <a:gd name="adj" fmla="val 5467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4941117" y="1713431"/>
            <a:ext cx="2087574" cy="3367584"/>
          </a:xfrm>
          <a:prstGeom prst="triangle">
            <a:avLst>
              <a:gd name="adj" fmla="val 10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4944477" y="1713430"/>
            <a:ext cx="2092759" cy="3367584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4897719" y="2245168"/>
            <a:ext cx="2169184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두</a:t>
            </a:r>
            <a:r>
              <a:rPr kumimoji="0" lang="ko-KR" altLang="en-US" sz="4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번째</a:t>
            </a:r>
            <a:endParaRPr kumimoji="0" lang="en-US" altLang="ko-KR" sz="4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50" normalizeH="0" baseline="0" noProof="0" dirty="0" err="1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</a:t>
            </a:r>
            <a:r>
              <a:rPr lang="ko-KR" altLang="en-US" sz="2000" spc="-15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열매</a:t>
            </a:r>
            <a:endParaRPr lang="en-US" altLang="ko-KR" sz="2000" spc="-15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선호 변화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635901" y="4472246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Goal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6627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70305" y="514350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전처리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168990" y="134584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9" y="1882831"/>
            <a:ext cx="5075458" cy="4282161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6156032" y="142543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6393517" y="137649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6127457" y="1745830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중복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혼합 데이터 제거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6127457" y="2034392"/>
            <a:ext cx="220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연도를 포함한 </a:t>
            </a:r>
            <a:r>
              <a:rPr lang="en-US" altLang="ko-KR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DTO </a:t>
            </a:r>
            <a:r>
              <a:rPr lang="ko-KR" altLang="en-US" sz="1200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객체로 저장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6156032" y="387236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6393517" y="3837418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시각화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6156032" y="4205850"/>
            <a:ext cx="4639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연도별로 카카오 열매의 비율을 누적해서</a:t>
            </a:r>
            <a:r>
              <a:rPr kumimoji="0" lang="ko-KR" altLang="en-US" sz="1400" b="1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시각화 </a:t>
            </a:r>
            <a:r>
              <a:rPr kumimoji="0" lang="ko-KR" altLang="en-US" sz="1400" b="1" i="0" u="none" strike="noStrike" kern="1200" cap="none" spc="-150" normalizeH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진행 </a:t>
            </a:r>
            <a:r>
              <a:rPr lang="en-US" altLang="ko-KR" sz="1400" b="1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by </a:t>
            </a:r>
            <a:r>
              <a:rPr lang="en-US" altLang="ko-KR" sz="1400" b="1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Bokeh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6127457" y="2332065"/>
            <a:ext cx="2938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데이터 프레임으로 변경 및 비율로 데이터 수정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585166" y="1272343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혼합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중복된 카카오 열매 이름  세주기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57" y="2656857"/>
            <a:ext cx="5316643" cy="11123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57" y="4513627"/>
            <a:ext cx="5316643" cy="1720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1545" y="3916532"/>
            <a:ext cx="1362677" cy="5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96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011421" y="514350"/>
            <a:ext cx="2169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시각화 결과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71" y="1485482"/>
            <a:ext cx="8528857" cy="4186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2366452" y="5779918"/>
            <a:ext cx="755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    </a:t>
            </a:r>
            <a:r>
              <a:rPr lang="en-US" altLang="ko-KR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Bokeh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 사용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눈에 카카오 열매 점유율 확인 할 수 있다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3798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4908580" y="1674977"/>
            <a:ext cx="2152650" cy="3414583"/>
          </a:xfrm>
          <a:prstGeom prst="roundRect">
            <a:avLst>
              <a:gd name="adj" fmla="val 5467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4941117" y="1713431"/>
            <a:ext cx="2087574" cy="3367584"/>
          </a:xfrm>
          <a:prstGeom prst="triangle">
            <a:avLst>
              <a:gd name="adj" fmla="val 10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4935931" y="1713430"/>
            <a:ext cx="2092759" cy="3367584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5178244" y="2245168"/>
            <a:ext cx="1608133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5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세</a:t>
            </a:r>
            <a:r>
              <a:rPr kumimoji="0" lang="ko-KR" altLang="en-US" sz="4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번째</a:t>
            </a:r>
            <a:endParaRPr kumimoji="0" lang="en-US" altLang="ko-KR" sz="4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50" normalizeH="0" baseline="0" noProof="0" dirty="0" err="1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5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endParaRPr lang="en-US" altLang="ko-KR" sz="2000" spc="-15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평점 예측</a:t>
            </a:r>
            <a:endParaRPr kumimoji="0" lang="en-US" altLang="ko-KR" sz="2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635901" y="4472246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Goal</a:t>
            </a:r>
            <a:endParaRPr kumimoji="0" lang="ko-KR" altLang="en-US" sz="2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392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70305" y="514350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전처리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702022" y="173152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024450" y="1671284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레이블 인코더로 문자</a:t>
            </a:r>
            <a:r>
              <a:rPr lang="ko-KR" altLang="en-US" sz="180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</a:t>
            </a:r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숫자로 변경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2190837"/>
            <a:ext cx="5587878" cy="3802639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46689" y="214431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1365" y="20908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58480" y="2718415"/>
            <a:ext cx="3804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데이터 프레임을 </a:t>
            </a:r>
            <a:r>
              <a:rPr kumimoji="0" lang="en-US" altLang="ko-KR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float</a:t>
            </a: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형태로 저장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79876" y="3838099"/>
            <a:ext cx="3773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레이블 인코더를 이용해서 </a:t>
            </a:r>
            <a:r>
              <a:rPr kumimoji="0" lang="ko-KR" altLang="en-US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인코딩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37279" y="5357893"/>
            <a:ext cx="4054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새로운 입력 값을 위한 </a:t>
            </a:r>
            <a:r>
              <a:rPr kumimoji="0" lang="ko-KR" altLang="en-US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딕셔너리</a:t>
            </a:r>
            <a:r>
              <a:rPr kumimoji="0" lang="ko-KR" altLang="en-US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생성</a:t>
            </a:r>
            <a:endParaRPr kumimoji="0" lang="en-US" altLang="ko-KR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3693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2086495" y="269193"/>
            <a:ext cx="8146472" cy="6319614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D84627-C6F3-45C0-8260-F3F36D8ED38D}"/>
              </a:ext>
            </a:extLst>
          </p:cNvPr>
          <p:cNvSpPr txBox="1"/>
          <p:nvPr/>
        </p:nvSpPr>
        <p:spPr>
          <a:xfrm>
            <a:off x="5337619" y="442600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INDEX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A3804-79A1-4B62-9738-D8CA85E88E64}"/>
              </a:ext>
            </a:extLst>
          </p:cNvPr>
          <p:cNvSpPr txBox="1"/>
          <p:nvPr/>
        </p:nvSpPr>
        <p:spPr>
          <a:xfrm>
            <a:off x="5061898" y="1916583"/>
            <a:ext cx="2068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목표와 목적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FDB89-2F98-4FCB-B7E6-B6786656F325}"/>
              </a:ext>
            </a:extLst>
          </p:cNvPr>
          <p:cNvSpPr txBox="1"/>
          <p:nvPr/>
        </p:nvSpPr>
        <p:spPr>
          <a:xfrm>
            <a:off x="4614659" y="2974991"/>
            <a:ext cx="296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언어 및 기술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4D4A9-B355-4862-B1B0-CA018962CAC0}"/>
              </a:ext>
            </a:extLst>
          </p:cNvPr>
          <p:cNvSpPr txBox="1"/>
          <p:nvPr/>
        </p:nvSpPr>
        <p:spPr>
          <a:xfrm>
            <a:off x="5337619" y="408719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E39B-BD1D-4F18-91A1-A809BF129104}"/>
              </a:ext>
            </a:extLst>
          </p:cNvPr>
          <p:cNvSpPr txBox="1"/>
          <p:nvPr/>
        </p:nvSpPr>
        <p:spPr>
          <a:xfrm>
            <a:off x="5285520" y="511067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추가사항</a:t>
            </a:r>
            <a:endParaRPr lang="ko-KR" altLang="en-US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84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70305" y="514350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전처리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702022" y="173152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024450" y="1671284"/>
            <a:ext cx="341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숫자를 다시 </a:t>
            </a:r>
            <a:r>
              <a:rPr kumimoji="0" lang="en-US" altLang="ko-KR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to_categorical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로 </a:t>
            </a: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원핫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65" y="2190837"/>
            <a:ext cx="5055140" cy="3802639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46689" y="214431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1365" y="20908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58480" y="2718415"/>
            <a:ext cx="432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데이터 프레임을 </a:t>
            </a:r>
            <a:r>
              <a:rPr lang="en-US" altLang="ko-KR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ndarray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형태로 저장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79876" y="3838099"/>
            <a:ext cx="2529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차원을 일정하게 변환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37279" y="5357893"/>
            <a:ext cx="35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각 데이터의 개수만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큼 </a:t>
            </a:r>
            <a:r>
              <a:rPr lang="ko-KR" altLang="en-US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원핫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처리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7396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507550" y="514350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생성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702022" y="173152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024450" y="1671284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텐서플로우를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이용한 모델 생성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6" y="2101269"/>
            <a:ext cx="4962699" cy="4174840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46689" y="214431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1365" y="20908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46689" y="2705182"/>
            <a:ext cx="2704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Sequence </a:t>
            </a: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생성 </a:t>
            </a:r>
            <a:endParaRPr lang="en-US" altLang="ko-KR" b="1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20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 층 개수 맞춰주기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46689" y="4493202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레이어 생성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37279" y="5357893"/>
            <a:ext cx="1391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모델 학습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7607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507550" y="514350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평가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702022" y="173152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024450" y="167128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R Squared </a:t>
            </a:r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값을 이용해서 모델 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4" y="3092970"/>
            <a:ext cx="5882232" cy="2208325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46689" y="214431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1365" y="20908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46689" y="2705182"/>
            <a:ext cx="4132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실제 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 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값들과 예측한 </a:t>
            </a:r>
            <a:r>
              <a:rPr lang="en-US" altLang="ko-KR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y_pred</a:t>
            </a:r>
            <a:r>
              <a:rPr lang="ko-KR" altLang="en-US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입력</a:t>
            </a:r>
            <a:endParaRPr kumimoji="0" lang="en-US" altLang="ko-KR" sz="20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20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계산 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9" y="4197132"/>
            <a:ext cx="4477499" cy="5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942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2F7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884347" y="102617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4121832" y="97723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이미지 타이틀을 입력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 rot="10800000">
            <a:off x="0" y="11565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409132" y="-15542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정용재</a:t>
            </a: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4892799" y="514350"/>
            <a:ext cx="2406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새로운 입력으로 예측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362278" y="166397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684706" y="1603730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새로운 입력 값 만들기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54" y="2050775"/>
            <a:ext cx="3799958" cy="4235131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5677039" y="1730209"/>
            <a:ext cx="182900" cy="193811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6076616" y="164773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과정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5609764" y="2357187"/>
            <a:ext cx="6086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미리 저장해 놓은 </a:t>
            </a:r>
            <a:r>
              <a:rPr kumimoji="0" lang="ko-KR" altLang="en-US" sz="20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딕셔너리</a:t>
            </a: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들을 이용해서 새 입력을 변환 </a:t>
            </a:r>
            <a:endParaRPr kumimoji="0" lang="en-US" altLang="ko-KR" sz="20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5609764" y="3292084"/>
            <a:ext cx="5889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lvl="0" indent="-171450" algn="l">
              <a:buFont typeface="Wingdings" panose="05000000000000000000" pitchFamily="2" charset="2"/>
              <a:buChar char="l"/>
              <a:defRPr/>
            </a:pPr>
            <a:r>
              <a:rPr kumimoji="0" lang="ko-KR" altLang="en-US" sz="20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 예제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(‘A.Morin’,’</a:t>
            </a:r>
            <a:r>
              <a:rPr lang="en-US" altLang="ko-KR" b="1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Forastero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’,’Venezuela’,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70%,</a:t>
            </a:r>
            <a:r>
              <a:rPr lang="en-US" altLang="ko-KR" b="1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en-US" altLang="ko-KR" sz="20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5677039" y="4316006"/>
            <a:ext cx="182900" cy="193811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6076616" y="42335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39" y="4798921"/>
            <a:ext cx="5545143" cy="15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75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5019675" y="1700343"/>
            <a:ext cx="2152650" cy="3457314"/>
          </a:xfrm>
          <a:prstGeom prst="roundRect">
            <a:avLst>
              <a:gd name="adj" fmla="val 5467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774834" y="4445938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5288325" y="2166422"/>
            <a:ext cx="1665841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네</a:t>
            </a:r>
            <a:r>
              <a:rPr lang="ko-KR" altLang="en-US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번째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4000" spc="-150" dirty="0" err="1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카카오 함량과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맛의 관계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8867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521976" y="514350"/>
            <a:ext cx="1148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생성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994460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3231945" y="194270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생성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8" y="2415879"/>
            <a:ext cx="5436593" cy="1536322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7914" y="199163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독립변수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41854" y="2360970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코코아 함유량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070429" y="272303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7307914" y="267410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종속변수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41854" y="3043434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초콜릿바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맛 평점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7070429" y="346073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7307914" y="3411799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생성 및 훈련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7070429" y="3838421"/>
            <a:ext cx="4049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15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softmax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를 사용하여 모델 생성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히든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레이어를 각 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50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층씩 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개 생성해서 분석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훈련시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adam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사용하여 모델 최적화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categorical_crossentropy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를 사용하여 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loss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값 최소화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95" y="3642696"/>
            <a:ext cx="3539445" cy="2589387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7070429" y="493375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7307914" y="488482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시각화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7070429" y="5311445"/>
            <a:ext cx="41729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X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축에는 코코아 함유량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y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축에는 </a:t>
            </a: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초콜릿바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평점을  설정하여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boxplot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생성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→ 평균부터 최대값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최소값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이상치 등을 확인할 수 있음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9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정민아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29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94351" y="51435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동적차트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생성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76988" y="2184162"/>
            <a:ext cx="1936989" cy="369332"/>
            <a:chOff x="2704745" y="1371026"/>
            <a:chExt cx="1936989" cy="36933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C2DAFC4-E6FA-4B2F-B2A9-C251D6A44C1A}"/>
                </a:ext>
              </a:extLst>
            </p:cNvPr>
            <p:cNvSpPr/>
            <p:nvPr/>
          </p:nvSpPr>
          <p:spPr>
            <a:xfrm>
              <a:off x="2704745" y="1419961"/>
              <a:ext cx="214310" cy="21431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267F7E-EF4A-406F-8505-22BC6BA2FC09}"/>
                </a:ext>
              </a:extLst>
            </p:cNvPr>
            <p:cNvSpPr txBox="1"/>
            <p:nvPr/>
          </p:nvSpPr>
          <p:spPr>
            <a:xfrm>
              <a:off x="2942230" y="1371026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차트 데이터 가공</a:t>
              </a:r>
              <a:endPara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53737" y="2653136"/>
            <a:ext cx="3336389" cy="2476202"/>
            <a:chOff x="6519183" y="1927636"/>
            <a:chExt cx="3336389" cy="247620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8B9172D-8BB4-4472-8F16-F8FD85E5895A}"/>
                </a:ext>
              </a:extLst>
            </p:cNvPr>
            <p:cNvSpPr/>
            <p:nvPr/>
          </p:nvSpPr>
          <p:spPr>
            <a:xfrm>
              <a:off x="6547758" y="1976571"/>
              <a:ext cx="214310" cy="21431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662041A-F887-4142-BC52-F6B321601EEB}"/>
                </a:ext>
              </a:extLst>
            </p:cNvPr>
            <p:cNvSpPr txBox="1"/>
            <p:nvPr/>
          </p:nvSpPr>
          <p:spPr>
            <a:xfrm>
              <a:off x="6785243" y="1927636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독립변수</a:t>
              </a:r>
              <a:endPara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81E524-E915-4E08-9161-AB298F0EC9BA}"/>
                </a:ext>
              </a:extLst>
            </p:cNvPr>
            <p:cNvSpPr txBox="1"/>
            <p:nvPr/>
          </p:nvSpPr>
          <p:spPr>
            <a:xfrm>
              <a:off x="6519183" y="2296968"/>
              <a:ext cx="1151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코코아 함유량</a:t>
              </a:r>
              <a:endParaRPr kumimoji="0" lang="en-US" altLang="ko-KR" sz="12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A7FF5DB-F5D2-40B2-9848-BBF9F80DDC8D}"/>
                </a:ext>
              </a:extLst>
            </p:cNvPr>
            <p:cNvSpPr/>
            <p:nvPr/>
          </p:nvSpPr>
          <p:spPr>
            <a:xfrm>
              <a:off x="6547758" y="2659035"/>
              <a:ext cx="214310" cy="21431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35D2E5-F038-4753-BE38-8E3C5EC73643}"/>
                </a:ext>
              </a:extLst>
            </p:cNvPr>
            <p:cNvSpPr txBox="1"/>
            <p:nvPr/>
          </p:nvSpPr>
          <p:spPr>
            <a:xfrm>
              <a:off x="6785243" y="2610100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종속변수</a:t>
              </a:r>
              <a:endPara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993995-28B1-4616-8CFC-C8E7BD448766}"/>
                </a:ext>
              </a:extLst>
            </p:cNvPr>
            <p:cNvSpPr txBox="1"/>
            <p:nvPr/>
          </p:nvSpPr>
          <p:spPr>
            <a:xfrm>
              <a:off x="6519183" y="2979432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171450" marR="0" lvl="0" indent="-1714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spc="-150" normalizeH="0" baseline="0" noProof="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초콜릿바</a:t>
              </a:r>
              <a:r>
                <a:rPr kumimoji="0" lang="ko-KR" altLang="en-US" sz="12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 맛 평점</a:t>
              </a:r>
              <a:endParaRPr kumimoji="0" lang="en-US" altLang="ko-KR" sz="12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00A0AA5-968B-4437-9316-EFBAFD57E6D0}"/>
                </a:ext>
              </a:extLst>
            </p:cNvPr>
            <p:cNvSpPr/>
            <p:nvPr/>
          </p:nvSpPr>
          <p:spPr>
            <a:xfrm>
              <a:off x="6543447" y="3502931"/>
              <a:ext cx="214310" cy="21431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8DD5B8-8927-40CC-8EB1-25BF3E9D1749}"/>
                </a:ext>
              </a:extLst>
            </p:cNvPr>
            <p:cNvSpPr txBox="1"/>
            <p:nvPr/>
          </p:nvSpPr>
          <p:spPr>
            <a:xfrm>
              <a:off x="6780932" y="3453996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시각화</a:t>
              </a:r>
              <a:endParaRPr kumimoji="0" lang="en-US" altLang="ko-KR" sz="1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A7C925-7C34-4FB7-B376-82B1089E783B}"/>
                </a:ext>
              </a:extLst>
            </p:cNvPr>
            <p:cNvSpPr txBox="1"/>
            <p:nvPr/>
          </p:nvSpPr>
          <p:spPr>
            <a:xfrm>
              <a:off x="6543447" y="3880618"/>
              <a:ext cx="3312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Y = aX^3 + bX^2 + </a:t>
              </a:r>
              <a:r>
                <a:rPr kumimoji="0" lang="en-US" altLang="ko-KR" sz="1400" b="1" i="0" u="none" strike="noStrike" kern="1200" cap="none" spc="-150" normalizeH="0" baseline="0" noProof="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cX</a:t>
              </a:r>
              <a:r>
                <a:rPr kumimoji="0" lang="en-US" altLang="ko-KR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 + d </a:t>
              </a:r>
              <a:r>
                <a:rPr kumimoji="0" lang="ko-KR" altLang="en-US" sz="1400" b="1" i="0" u="none" strike="noStrike" kern="1200" cap="none" spc="-150" normalizeH="0" baseline="0" noProof="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회귀식을</a:t>
              </a:r>
              <a:r>
                <a:rPr kumimoji="0" lang="ko-KR" altLang="en-US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 사용하여</a:t>
              </a:r>
              <a:r>
                <a:rPr kumimoji="0" lang="en-US" altLang="ko-KR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/>
              </a:r>
              <a:br>
                <a:rPr kumimoji="0" lang="en-US" altLang="ko-KR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</a:br>
              <a:r>
                <a:rPr kumimoji="0" lang="ko-KR" altLang="en-US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코코아 함유량에 따른 </a:t>
              </a:r>
              <a:r>
                <a:rPr kumimoji="0" lang="ko-KR" altLang="en-US" sz="1400" b="1" i="0" u="none" strike="noStrike" kern="1200" cap="none" spc="-150" normalizeH="0" baseline="0" noProof="0" dirty="0" err="1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초콜릿바</a:t>
              </a:r>
              <a:r>
                <a:rPr kumimoji="0" lang="ko-KR" altLang="en-US" sz="1400" b="1" i="0" u="none" strike="noStrike" kern="1200" cap="none" spc="-150" normalizeH="0" baseline="0" noProof="0" dirty="0" smtClean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 맛 평점 예측</a:t>
              </a:r>
              <a:endPara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75" y="1483845"/>
            <a:ext cx="4889145" cy="4625206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9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정민아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00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294351" y="51435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동적차트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생성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861351" y="175933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098836" y="1710404"/>
            <a:ext cx="366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코코아 함유량에 따른 </a:t>
            </a: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초콜릿바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맛 평점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9" y="2281426"/>
            <a:ext cx="4823990" cy="3337977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2EA41B-70C3-46E7-975F-459C79C0B897}"/>
              </a:ext>
            </a:extLst>
          </p:cNvPr>
          <p:cNvSpPr txBox="1"/>
          <p:nvPr/>
        </p:nvSpPr>
        <p:spPr>
          <a:xfrm>
            <a:off x="4460780" y="5896379"/>
            <a:ext cx="1867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Y = aX^3 + bX^2 + </a:t>
            </a:r>
            <a:r>
              <a:rPr kumimoji="0" lang="en-US" altLang="ko-KR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cX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+ d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75" y="2223237"/>
            <a:ext cx="3730125" cy="3500726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2EA41B-70C3-46E7-975F-459C79C0B897}"/>
              </a:ext>
            </a:extLst>
          </p:cNvPr>
          <p:cNvSpPr txBox="1"/>
          <p:nvPr/>
        </p:nvSpPr>
        <p:spPr>
          <a:xfrm>
            <a:off x="8332459" y="5893238"/>
            <a:ext cx="2377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자바스크립트로 구글 동적 차트 첨부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9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정민아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3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692061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929546" y="194270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코코아 함유량과 맛 평가 점수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2EA41B-70C3-46E7-975F-459C79C0B897}"/>
              </a:ext>
            </a:extLst>
          </p:cNvPr>
          <p:cNvSpPr txBox="1"/>
          <p:nvPr/>
        </p:nvSpPr>
        <p:spPr>
          <a:xfrm>
            <a:off x="2864196" y="5388288"/>
            <a:ext cx="2986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코코아 함유량에 따른 맛  평가 점수 예측 그래프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F81DDE97-E634-49D3-A424-E66E0ACC302A}"/>
              </a:ext>
            </a:extLst>
          </p:cNvPr>
          <p:cNvGraphicFramePr/>
          <p:nvPr>
            <p:extLst/>
          </p:nvPr>
        </p:nvGraphicFramePr>
        <p:xfrm>
          <a:off x="6001551" y="2672756"/>
          <a:ext cx="4439233" cy="2609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id="{C5C54627-840B-4C99-B9E2-B9AD3ADB46CA}"/>
              </a:ext>
            </a:extLst>
          </p:cNvPr>
          <p:cNvSpPr/>
          <p:nvPr/>
        </p:nvSpPr>
        <p:spPr>
          <a:xfrm>
            <a:off x="7628393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243069-B05E-4661-B259-9AA65DA1DDDA}"/>
              </a:ext>
            </a:extLst>
          </p:cNvPr>
          <p:cNvSpPr txBox="1"/>
          <p:nvPr/>
        </p:nvSpPr>
        <p:spPr>
          <a:xfrm>
            <a:off x="7865878" y="194270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결과적으로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EF1C60-6A70-4B78-862A-FB7D94E57489}"/>
              </a:ext>
            </a:extLst>
          </p:cNvPr>
          <p:cNvSpPr txBox="1"/>
          <p:nvPr/>
        </p:nvSpPr>
        <p:spPr>
          <a:xfrm>
            <a:off x="7417555" y="5388288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70 ~ 80%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의 코코아가 함유되었을 때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	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가장 높은 맛 평가 점수 획득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D6699B7-D7B6-46B8-94C6-172F8F60F1E1}"/>
              </a:ext>
            </a:extLst>
          </p:cNvPr>
          <p:cNvSpPr txBox="1"/>
          <p:nvPr/>
        </p:nvSpPr>
        <p:spPr>
          <a:xfrm>
            <a:off x="7362535" y="3692549"/>
            <a:ext cx="17059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6BCE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70~80</a:t>
            </a:r>
            <a:r>
              <a:rPr kumimoji="0" lang="en-US" altLang="ko-KR" sz="16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76BCE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%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76BCE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662238" y="514350"/>
            <a:ext cx="867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시각화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71" y="2476458"/>
            <a:ext cx="3723628" cy="2786903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9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정민아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20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B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408163" y="514350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예측값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도출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994460" y="174965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3231945" y="170072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예측값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2" y="2118989"/>
            <a:ext cx="3946652" cy="3828647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377998" y="263911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615483" y="259018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X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값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349423" y="2959513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입력된 코코아 함유량</a:t>
            </a:r>
            <a:endParaRPr kumimoji="0" lang="en-US" altLang="ko-KR" sz="1200" b="1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377998" y="349656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7615483" y="3447631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예측값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도출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349423" y="3816963"/>
            <a:ext cx="1843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y = aX^3 + bX^2 + </a:t>
            </a:r>
            <a:r>
              <a:rPr kumimoji="0" lang="en-US" altLang="ko-KR" sz="12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cX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+ d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7377998" y="43501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7615483" y="430125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모델 생성 및 훈련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7377998" y="4727880"/>
            <a:ext cx="37705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ajax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를 사용하여 </a:t>
            </a: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입력받은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코코아 함유량을 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views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request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값으로  보냄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이전의 </a:t>
            </a: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회귀식을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사용하여 </a:t>
            </a:r>
            <a:r>
              <a:rPr kumimoji="0" lang="ko-KR" altLang="en-US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예측값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도출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4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json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형태로 변환하여 결과값을 </a:t>
            </a:r>
            <a:r>
              <a:rPr kumimoji="0" lang="en-US" altLang="ko-KR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templates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에서 출력</a:t>
            </a:r>
            <a:endParaRPr kumimoji="0" lang="en-US" altLang="ko-KR" sz="1400" b="1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61" y="2639116"/>
            <a:ext cx="2225876" cy="2589387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9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정민아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643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EFE09D-B0EA-4D01-893F-17A069678835}"/>
              </a:ext>
            </a:extLst>
          </p:cNvPr>
          <p:cNvSpPr/>
          <p:nvPr/>
        </p:nvSpPr>
        <p:spPr>
          <a:xfrm>
            <a:off x="2509617" y="2048846"/>
            <a:ext cx="7172768" cy="2760308"/>
          </a:xfrm>
          <a:prstGeom prst="roundRect">
            <a:avLst>
              <a:gd name="adj" fmla="val 5467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AC633-79F3-43F0-923D-AB336FFFCC9A}"/>
              </a:ext>
            </a:extLst>
          </p:cNvPr>
          <p:cNvSpPr txBox="1"/>
          <p:nvPr/>
        </p:nvSpPr>
        <p:spPr>
          <a:xfrm>
            <a:off x="4447158" y="3013499"/>
            <a:ext cx="329769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목표와 목적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39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5019675" y="1700343"/>
            <a:ext cx="2152650" cy="3457314"/>
          </a:xfrm>
          <a:prstGeom prst="roundRect">
            <a:avLst>
              <a:gd name="adj" fmla="val 5467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774834" y="4445938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5041464" y="2320310"/>
            <a:ext cx="2159566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다섯번째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4000" spc="-150" dirty="0" err="1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평점 분포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01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040272" y="514350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 점수 분포도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790151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3027636" y="1942703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 점수 분포도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25" y="3044690"/>
            <a:ext cx="4887399" cy="1966195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19895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파이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568290"/>
            <a:ext cx="2040943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0 ~ 20% : 1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 ~ 40% : 2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40 ~ 60% : 3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보통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60 ~ 80% : 4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80 ~ 100% : 5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523729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51883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618627"/>
            <a:ext cx="257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 가장 많이 차지하고 있음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18847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254058"/>
            <a:ext cx="2768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‘Rating’(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초콜릿 점수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가지고 리스트 정렬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막대그래프로 점수 나열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92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040272" y="514350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 점수 분포도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249566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487051" y="1942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코드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5" y="2561889"/>
            <a:ext cx="4358444" cy="3327990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19895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파이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568290"/>
            <a:ext cx="2040943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0 ~ 20% : 1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 ~ 40% : 2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40 ~ 60% : 3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보통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60 ~ 80% : 4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80 ~ 100% : 5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523729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51883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89" y="1463438"/>
            <a:ext cx="2907366" cy="38403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18847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254058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‘Rating’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가지고 리스트 정렬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각  </a:t>
            </a:r>
            <a:r>
              <a:rPr kumimoji="0" lang="en-US" altLang="ko-KR" sz="12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np.percentile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백분위수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이용하여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20%, 40% 60%, 80%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의 구간으로 나누어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‘Rating’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값 평가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618627"/>
            <a:ext cx="257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 가장 많이 차지하고 있음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151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040272" y="514350"/>
            <a:ext cx="2111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 점수 분포도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790151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3027636" y="1942703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 점수 분포도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>
          <a:xfrm>
            <a:off x="1533025" y="2793111"/>
            <a:ext cx="4887399" cy="2469353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18847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254058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‘Rating’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가지고 리스트 정렬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각  </a:t>
            </a:r>
            <a:r>
              <a:rPr kumimoji="0" lang="en-US" altLang="ko-KR" sz="1200" b="1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np.percentile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백분위수</a:t>
            </a:r>
            <a:r>
              <a:rPr kumimoji="0" lang="en-US" altLang="ko-KR" sz="1200" b="1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EE778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이용하여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20%, 40% 60%, 80%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의 구간으로 나누어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‘Rating’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값 평가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198958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파이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568290"/>
            <a:ext cx="2040943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0 ~ 20% : 1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20 ~ 40% : 2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40 ~ 60% : 3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보통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60 ~ 80% : 4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80 ~ 100% : 5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점</a:t>
            </a:r>
            <a:r>
              <a:rPr kumimoji="0" lang="en-US" altLang="ko-KR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맛있음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)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523729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518836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618627"/>
            <a:ext cx="257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매우 맛없음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이 가장 많이 차지하고 있음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46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B219B23-FD56-4036-A077-B09FACD9FF10}"/>
              </a:ext>
            </a:extLst>
          </p:cNvPr>
          <p:cNvSpPr/>
          <p:nvPr/>
        </p:nvSpPr>
        <p:spPr>
          <a:xfrm>
            <a:off x="5019675" y="1700343"/>
            <a:ext cx="2152650" cy="3457314"/>
          </a:xfrm>
          <a:prstGeom prst="roundRect">
            <a:avLst>
              <a:gd name="adj" fmla="val 5467"/>
            </a:avLst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E6D94-7F2C-426A-B14B-B8E0E3989D83}"/>
              </a:ext>
            </a:extLst>
          </p:cNvPr>
          <p:cNvSpPr txBox="1"/>
          <p:nvPr/>
        </p:nvSpPr>
        <p:spPr>
          <a:xfrm>
            <a:off x="5774834" y="4445938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Goal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BC266-0C50-44EB-A7DF-9294A45432B3}"/>
              </a:ext>
            </a:extLst>
          </p:cNvPr>
          <p:cNvSpPr txBox="1"/>
          <p:nvPr/>
        </p:nvSpPr>
        <p:spPr>
          <a:xfrm>
            <a:off x="5041463" y="2166422"/>
            <a:ext cx="2159566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여섯번째</a:t>
            </a:r>
            <a:endParaRPr lang="en-US" altLang="ko-KR" sz="4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endParaRPr lang="ko-KR" altLang="en-US" sz="4000" spc="-150" dirty="0" err="1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카카오 함량 변화</a:t>
            </a:r>
            <a:endParaRPr lang="en-US" altLang="ko-KR" sz="2000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05326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4786200" y="514350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함량 변화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249566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487051" y="194270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커널밀도추정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(KDE)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46" y="2619810"/>
            <a:ext cx="4339555" cy="3158536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225488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220595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575282"/>
            <a:ext cx="3836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평균과 </a:t>
            </a:r>
            <a:r>
              <a:rPr kumimoji="0" lang="ko-KR" altLang="en-US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신뢰구간이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비슷해 </a:t>
            </a:r>
            <a:r>
              <a:rPr kumimoji="0" lang="ko-KR" altLang="en-US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박대그래프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대신 커널밀도추정 사용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커널 밀도 추정으로 데이터의 분포 확인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56911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5201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라인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88951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Label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코코아 함유량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Data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밀도 추정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4954112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490517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335440"/>
            <a:ext cx="215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카카오 함유량이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70%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 집중됨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17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4786196" y="514350"/>
            <a:ext cx="2619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함량 </a:t>
            </a:r>
            <a:r>
              <a:rPr lang="ko-KR" altLang="en-US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변화</a:t>
            </a:r>
            <a:endParaRPr lang="en-US" altLang="ko-KR" sz="2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249566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487051" y="194270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코드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90" y="2561889"/>
            <a:ext cx="4133282" cy="3327990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15" y="3114956"/>
            <a:ext cx="1974148" cy="212038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225488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220595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575282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총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40% ~ 100%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사이로 분포됨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소수점으로 나온 값들을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10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단위로 구분한 사이에서 정수로 맞춤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56911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5201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라인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88951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Label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코코아 함유량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Data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밀도 추정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4954112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490517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335440"/>
            <a:ext cx="215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카카오 함유량이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70%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 집중됨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88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4786200" y="514350"/>
            <a:ext cx="2619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lvl="0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함량 변화</a:t>
            </a:r>
            <a:endParaRPr lang="en-US" altLang="ko-KR" sz="24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2409040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2646525" y="1942703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연도별 카카오 함유량 분포도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9" y="2966547"/>
            <a:ext cx="5231704" cy="2272004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169508" y="198517"/>
            <a:ext cx="627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최은원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21105" y="972381"/>
            <a:ext cx="1295547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794786" y="225488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032271" y="2205950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2575282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en-US" altLang="ko-KR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ReviewDate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와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en-US" altLang="ko-KR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CocoaPercent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를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가지고  정렬 후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/>
            </a:r>
            <a:b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</a:b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‘</a:t>
            </a:r>
            <a:r>
              <a:rPr kumimoji="0" lang="en-US" altLang="ko-KR" sz="1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ReviewDate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’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로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3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년씩 그룹화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3569117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35201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라인 차트 이용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766211" y="3889514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Label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코코아 함유량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Data : 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밀도 추정</a:t>
            </a:r>
            <a:endParaRPr kumimoji="0" lang="en-US" altLang="ko-KR" sz="1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794786" y="4954112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032271" y="490517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766211" y="5335440"/>
            <a:ext cx="2159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카카오 함유량이 </a:t>
            </a:r>
            <a:r>
              <a:rPr kumimoji="0" lang="en-US" altLang="ko-KR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70%</a:t>
            </a:r>
            <a:r>
              <a:rPr kumimoji="0" lang="ko-KR" altLang="en-US" sz="1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 집중됨 </a:t>
            </a:r>
            <a:endParaRPr kumimoji="0" lang="en-US" altLang="ko-KR" sz="12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06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/>
          <p:cNvSpPr/>
          <p:nvPr/>
        </p:nvSpPr>
        <p:spPr>
          <a:xfrm>
            <a:off x="5019675" y="1700343"/>
            <a:ext cx="2152650" cy="3457314"/>
          </a:xfrm>
          <a:prstGeom prst="roundRect">
            <a:avLst>
              <a:gd name="adj" fmla="val 5467"/>
            </a:avLst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6254" y="4455732"/>
            <a:ext cx="69281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7</a:t>
            </a:r>
            <a:r>
              <a:rPr kumimoji="0" lang="en-US" altLang="ko-KR" sz="1600" b="0" i="0" u="none" strike="noStrike" kern="1200" cap="none" spc="0" normalizeH="0" baseline="0" noProof="0" dirty="0" smtClean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Goal</a:t>
            </a:r>
            <a:endParaRPr kumimoji="0" lang="ko-KR" altLang="en-US" sz="1600" b="0" i="0" u="none" strike="noStrike" kern="1200" cap="none" spc="0" normalizeH="0" baseline="0" noProof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0980" y="2142976"/>
            <a:ext cx="2159566" cy="200054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 err="1" smtClean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/>
                <a:ea typeface="G마켓 산스 TTF Light"/>
                <a:cs typeface="+mn-cs"/>
              </a:rPr>
              <a:t>일곱번째</a:t>
            </a:r>
            <a:endParaRPr kumimoji="0" lang="ko-KR" altLang="en-US" sz="4000" b="0" i="0" u="none" strike="noStrike" kern="1200" cap="none" spc="-150" normalizeH="0" baseline="0" noProof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/>
              <a:ea typeface="G마켓 산스 TTF Light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0" i="0" u="none" strike="noStrike" kern="1200" cap="none" spc="-150" normalizeH="0" baseline="0" noProof="0" dirty="0" smtClean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</a:t>
            </a:r>
            <a:endParaRPr kumimoji="0" lang="ko-KR" altLang="en-US" sz="2800" b="0" i="0" u="none" strike="noStrike" kern="1200" cap="none" spc="-150" normalizeH="0" baseline="0" noProof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변수중요도</a:t>
            </a:r>
            <a:endParaRPr kumimoji="0" lang="ko-KR" altLang="en-US" sz="2800" b="0" i="0" u="none" strike="noStrike" kern="1200" cap="none" spc="-150" normalizeH="0" baseline="0" noProof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91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7810" y="514350"/>
            <a:ext cx="1554480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변 수 중 요 도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7399" y="1655458"/>
            <a:ext cx="2514951" cy="4372585"/>
          </a:xfrm>
          <a:prstGeom prst="rect">
            <a:avLst/>
          </a:prstGeom>
        </p:spPr>
      </p:pic>
      <p:sp>
        <p:nvSpPr>
          <p:cNvPr id="62" name="타원 15"/>
          <p:cNvSpPr/>
          <p:nvPr/>
        </p:nvSpPr>
        <p:spPr>
          <a:xfrm>
            <a:off x="5687219" y="332184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63" name="TextBox 35"/>
          <p:cNvSpPr txBox="1"/>
          <p:nvPr/>
        </p:nvSpPr>
        <p:spPr>
          <a:xfrm>
            <a:off x="6096000" y="2867612"/>
            <a:ext cx="4387215" cy="13024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Cat Boost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와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XG Boost, Random Forest</a:t>
            </a: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세 가지 모델을 이용해서 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변수 중요도를 살펴보고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어느 변수가 초코바의 점수에 영향을 미치는 변수들을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알아보고 고객에게 솔루션을 제안한다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1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738857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A3804-79A1-4B62-9738-D8CA85E88E64}"/>
              </a:ext>
            </a:extLst>
          </p:cNvPr>
          <p:cNvSpPr txBox="1"/>
          <p:nvPr/>
        </p:nvSpPr>
        <p:spPr>
          <a:xfrm>
            <a:off x="1154120" y="198517"/>
            <a:ext cx="992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목표와 목적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2841505" y="275461"/>
            <a:ext cx="2169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프로젝트의 목표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2EA0BA9-D355-401E-9EE7-F9E0088D940A}"/>
              </a:ext>
            </a:extLst>
          </p:cNvPr>
          <p:cNvSpPr/>
          <p:nvPr/>
        </p:nvSpPr>
        <p:spPr>
          <a:xfrm>
            <a:off x="2797789" y="2755010"/>
            <a:ext cx="335936" cy="335936"/>
          </a:xfrm>
          <a:prstGeom prst="roundRect">
            <a:avLst>
              <a:gd name="adj" fmla="val 50000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0AE560-60DA-4E75-9A5F-951EE1935C4C}"/>
              </a:ext>
            </a:extLst>
          </p:cNvPr>
          <p:cNvSpPr/>
          <p:nvPr/>
        </p:nvSpPr>
        <p:spPr>
          <a:xfrm>
            <a:off x="5928032" y="2755010"/>
            <a:ext cx="335936" cy="335936"/>
          </a:xfrm>
          <a:prstGeom prst="roundRect">
            <a:avLst>
              <a:gd name="adj" fmla="val 50000"/>
            </a:avLst>
          </a:prstGeom>
          <a:solidFill>
            <a:srgbClr val="F8BC9A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8E44285-C948-447D-912B-91F9F240A3F5}"/>
              </a:ext>
            </a:extLst>
          </p:cNvPr>
          <p:cNvSpPr/>
          <p:nvPr/>
        </p:nvSpPr>
        <p:spPr>
          <a:xfrm>
            <a:off x="9058275" y="2755010"/>
            <a:ext cx="335936" cy="335936"/>
          </a:xfrm>
          <a:prstGeom prst="roundRect">
            <a:avLst>
              <a:gd name="adj" fmla="val 50000"/>
            </a:avLst>
          </a:prstGeom>
          <a:solidFill>
            <a:srgbClr val="F8D49A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4FFF0-BBB3-4EE5-A087-6601E6CBD0CD}"/>
              </a:ext>
            </a:extLst>
          </p:cNvPr>
          <p:cNvSpPr txBox="1"/>
          <p:nvPr/>
        </p:nvSpPr>
        <p:spPr>
          <a:xfrm>
            <a:off x="2093560" y="3541779"/>
            <a:ext cx="17443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99B9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Search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8129B-213D-40C8-B409-9085BF5E16A9}"/>
              </a:ext>
            </a:extLst>
          </p:cNvPr>
          <p:cNvSpPr txBox="1"/>
          <p:nvPr/>
        </p:nvSpPr>
        <p:spPr>
          <a:xfrm>
            <a:off x="5057094" y="3547700"/>
            <a:ext cx="207781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8BC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Analysis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40CF3-804F-467F-AA84-743C1522E537}"/>
              </a:ext>
            </a:extLst>
          </p:cNvPr>
          <p:cNvSpPr txBox="1"/>
          <p:nvPr/>
        </p:nvSpPr>
        <p:spPr>
          <a:xfrm>
            <a:off x="7778570" y="3547700"/>
            <a:ext cx="289534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8D4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en-US" altLang="ko-KR" sz="28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Visualization</a:t>
            </a:r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D08D7-E7D4-449C-B767-8F1D92A7D9CA}"/>
              </a:ext>
            </a:extLst>
          </p:cNvPr>
          <p:cNvSpPr txBox="1"/>
          <p:nvPr/>
        </p:nvSpPr>
        <p:spPr>
          <a:xfrm>
            <a:off x="1953308" y="4408345"/>
            <a:ext cx="20249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원하는 데이터를 찾고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400" dirty="0" smtClean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데이터를 완전히 이해하며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전 처리를 수행 할 수 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76028-42E3-4D21-8404-CFB2C66F4B8C}"/>
              </a:ext>
            </a:extLst>
          </p:cNvPr>
          <p:cNvSpPr txBox="1"/>
          <p:nvPr/>
        </p:nvSpPr>
        <p:spPr>
          <a:xfrm>
            <a:off x="4819777" y="4408345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올바른 분석 알고리즘을 선택하여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좋은 모델을 만들 수 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F2C22-FECA-4C20-8B5D-091B1CF6EF2C}"/>
              </a:ext>
            </a:extLst>
          </p:cNvPr>
          <p:cNvSpPr txBox="1"/>
          <p:nvPr/>
        </p:nvSpPr>
        <p:spPr>
          <a:xfrm>
            <a:off x="7861415" y="4408345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내가 얻은 통계량을 한눈에 보기 쉽게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시각화 할 수 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82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7710" y="514350"/>
            <a:ext cx="3135630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(Cat Boost)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16" name="타원 15"/>
          <p:cNvSpPr/>
          <p:nvPr/>
        </p:nvSpPr>
        <p:spPr>
          <a:xfrm>
            <a:off x="2790151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27636" y="1942703"/>
            <a:ext cx="11119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</a:t>
            </a: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Cat Boost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32268" y="1884726"/>
            <a:ext cx="19270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Cat Boost 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사용이유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66205" y="2254058"/>
            <a:ext cx="3193260" cy="11825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feature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의 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one_hot_Encoding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을 하지 않아도 자동으로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변환이 가능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endParaRPr kumimoji="0" lang="ko-KR" altLang="en-US" sz="12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  <a:p>
            <a:pPr marL="171360" marR="0" lvl="0" indent="-17136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다른 모델과 비교했을 때 비교적 정확도가 좋다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endParaRPr kumimoji="0" lang="ko-KR" altLang="en-US" sz="12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2268" y="3198958"/>
            <a:ext cx="17079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변수 중요도 순위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66208" y="3568290"/>
            <a:ext cx="1478757" cy="118278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222000" marR="0" lvl="0" indent="-222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카카오 퍼센트</a:t>
            </a:r>
          </a:p>
          <a:p>
            <a:pPr marL="222000" marR="0" lvl="0" indent="-222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st_luc</a:t>
            </a:r>
          </a:p>
          <a:p>
            <a:pPr marL="222000" marR="0" lvl="0" indent="-222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west_afric</a:t>
            </a:r>
          </a:p>
          <a:p>
            <a:pPr marL="222000" marR="0" lvl="0" indent="-2220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review_update_value</a:t>
            </a:r>
          </a:p>
        </p:txBody>
      </p:sp>
      <p:sp>
        <p:nvSpPr>
          <p:cNvPr id="21" name="타원 20"/>
          <p:cNvSpPr/>
          <p:nvPr/>
        </p:nvSpPr>
        <p:spPr>
          <a:xfrm>
            <a:off x="7794786" y="523729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2271" y="5188364"/>
            <a:ext cx="5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66202" y="5618627"/>
            <a:ext cx="3317088" cy="44689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카카오 퍼센트와 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st_luic(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자동 코딩된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)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항목이 눈에 띄게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 값이 높은 것을 알 수 있다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3518" y="2412895"/>
            <a:ext cx="4084668" cy="34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25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28185" y="514350"/>
            <a:ext cx="3135629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(Cat Boost)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24315" y="197576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8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32271" y="1884726"/>
            <a:ext cx="5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6202" y="2254058"/>
            <a:ext cx="2326488" cy="4491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‘train 7, test 3 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비율로 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train test data 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CatBoost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로 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model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생성하고 학습</a:t>
            </a:r>
          </a:p>
        </p:txBody>
      </p:sp>
      <p:sp>
        <p:nvSpPr>
          <p:cNvPr id="57" name="타원 56"/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2270" y="3198958"/>
            <a:ext cx="10507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중요 코드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66209" y="3568290"/>
            <a:ext cx="1974056" cy="118278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model.get_feature_importance())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 -&gt; 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중요변수 구하는 코드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endParaRPr kumimoji="0" lang="en-US" altLang="ko-KR" sz="12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endParaRPr kumimoji="0" lang="en-US" altLang="ko-KR" sz="12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2271" y="5188364"/>
            <a:ext cx="2506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71811" y="972381"/>
            <a:ext cx="1044841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3762" y="2518400"/>
            <a:ext cx="5457178" cy="2947100"/>
          </a:xfrm>
          <a:prstGeom prst="rect">
            <a:avLst/>
          </a:prstGeom>
        </p:spPr>
      </p:pic>
      <p:sp>
        <p:nvSpPr>
          <p:cNvPr id="61" name="TextBox 19"/>
          <p:cNvSpPr txBox="1"/>
          <p:nvPr/>
        </p:nvSpPr>
        <p:spPr>
          <a:xfrm>
            <a:off x="2835070" y="1910953"/>
            <a:ext cx="2314145" cy="36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Cat Boost model</a:t>
            </a:r>
          </a:p>
        </p:txBody>
      </p:sp>
    </p:spTree>
    <p:extLst>
      <p:ext uri="{BB962C8B-B14F-4D97-AF65-F5344CB8AC3E}">
        <p14:creationId xmlns:p14="http://schemas.microsoft.com/office/powerpoint/2010/main" val="2889661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6760" y="514350"/>
            <a:ext cx="3068954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(Xg Boost)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09040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37025" y="1926828"/>
            <a:ext cx="10548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XG Boost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794786" y="1933661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32271" y="1884726"/>
            <a:ext cx="5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66208" y="2254058"/>
            <a:ext cx="2516982" cy="63963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‘XG Boost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를 사용해 변수중요도를 찾고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 그래프를 웹으로 찍었습니다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57" name="타원 56"/>
          <p:cNvSpPr/>
          <p:nvPr/>
        </p:nvSpPr>
        <p:spPr>
          <a:xfrm>
            <a:off x="7794786" y="324789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32269" y="3198958"/>
            <a:ext cx="12984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바 차트 이용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66210" y="3568290"/>
            <a:ext cx="106918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Label :  feature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Data : 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중요도</a:t>
            </a:r>
          </a:p>
        </p:txBody>
      </p:sp>
      <p:sp>
        <p:nvSpPr>
          <p:cNvPr id="21" name="타원 20"/>
          <p:cNvSpPr/>
          <p:nvPr/>
        </p:nvSpPr>
        <p:spPr>
          <a:xfrm>
            <a:off x="7794786" y="463288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2271" y="4583953"/>
            <a:ext cx="5935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평가</a:t>
            </a:r>
            <a:endParaRPr kumimoji="0" lang="en-US" altLang="ko-KR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66205" y="5014216"/>
            <a:ext cx="2555085" cy="4512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Catt Boost</a:t>
            </a: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와 같이 카카오 퍼센트가 가장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중요한 변수로 평가 되었다</a:t>
            </a:r>
            <a:r>
              <a:rPr kumimoji="0" lang="en-US" altLang="ko-KR" sz="12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46403" y="2381251"/>
            <a:ext cx="4046614" cy="36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0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1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297316" y="202338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66551" y="1958577"/>
            <a:ext cx="187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model 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만들기 과정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8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714600" y="4136386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71811" y="972381"/>
            <a:ext cx="1044841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2163" y="2392346"/>
            <a:ext cx="4103167" cy="3563112"/>
          </a:xfrm>
          <a:prstGeom prst="rect">
            <a:avLst/>
          </a:prstGeom>
        </p:spPr>
      </p:pic>
      <p:sp>
        <p:nvSpPr>
          <p:cNvPr id="49" name="타원 15"/>
          <p:cNvSpPr/>
          <p:nvPr/>
        </p:nvSpPr>
        <p:spPr>
          <a:xfrm>
            <a:off x="7629850" y="247374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50" name="TextBox 42"/>
          <p:cNvSpPr txBox="1"/>
          <p:nvPr/>
        </p:nvSpPr>
        <p:spPr>
          <a:xfrm>
            <a:off x="8092275" y="2383697"/>
            <a:ext cx="2382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</a:t>
            </a:r>
          </a:p>
        </p:txBody>
      </p:sp>
      <p:sp>
        <p:nvSpPr>
          <p:cNvPr id="52" name="TextBox 32"/>
          <p:cNvSpPr txBox="1"/>
          <p:nvPr/>
        </p:nvSpPr>
        <p:spPr>
          <a:xfrm>
            <a:off x="7934579" y="2385398"/>
            <a:ext cx="593570" cy="366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설명</a:t>
            </a:r>
            <a:endParaRPr kumimoji="0" lang="en-US" altLang="ko-KR" sz="1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53" name="TextBox 35"/>
          <p:cNvSpPr txBox="1"/>
          <p:nvPr/>
        </p:nvSpPr>
        <p:spPr>
          <a:xfrm>
            <a:off x="7585709" y="2789363"/>
            <a:ext cx="3783331" cy="6377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Cat Boost</a:t>
            </a: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와 달리 </a:t>
            </a: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one_hot_encoding</a:t>
            </a: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을 해줘야 하기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때문에 </a:t>
            </a: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encoding</a:t>
            </a: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하는 코드입니다</a:t>
            </a: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54" name="TextBox 35"/>
          <p:cNvSpPr txBox="1"/>
          <p:nvPr/>
        </p:nvSpPr>
        <p:spPr>
          <a:xfrm>
            <a:off x="7631880" y="4500980"/>
            <a:ext cx="403410" cy="364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endParaRPr kumimoji="0" lang="en-US" altLang="ko-KR" sz="12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56" name="TextBox 32"/>
          <p:cNvSpPr txBox="1"/>
          <p:nvPr/>
        </p:nvSpPr>
        <p:spPr>
          <a:xfrm>
            <a:off x="8001496" y="4052029"/>
            <a:ext cx="1204148" cy="36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label 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처리</a:t>
            </a:r>
          </a:p>
        </p:txBody>
      </p:sp>
      <p:sp>
        <p:nvSpPr>
          <p:cNvPr id="57" name="TextBox 35"/>
          <p:cNvSpPr txBox="1"/>
          <p:nvPr/>
        </p:nvSpPr>
        <p:spPr>
          <a:xfrm>
            <a:off x="7738103" y="4443782"/>
            <a:ext cx="3240412" cy="3644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sklearn</a:t>
            </a: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에서 제공하는 </a:t>
            </a:r>
            <a:r>
              <a:rPr kumimoji="0" lang="en-US" altLang="ko-KR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LabelEncoder</a:t>
            </a:r>
            <a:r>
              <a:rPr kumimoji="0" lang="ko-KR" altLang="en-US" sz="12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를 사용</a:t>
            </a:r>
          </a:p>
        </p:txBody>
      </p:sp>
      <p:sp>
        <p:nvSpPr>
          <p:cNvPr id="58" name="TextBox 12"/>
          <p:cNvSpPr txBox="1"/>
          <p:nvPr/>
        </p:nvSpPr>
        <p:spPr>
          <a:xfrm>
            <a:off x="4556760" y="514350"/>
            <a:ext cx="3068954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(Xg Boost)</a:t>
            </a:r>
          </a:p>
        </p:txBody>
      </p:sp>
    </p:spTree>
    <p:extLst>
      <p:ext uri="{BB962C8B-B14F-4D97-AF65-F5344CB8AC3E}">
        <p14:creationId xmlns:p14="http://schemas.microsoft.com/office/powerpoint/2010/main" val="231743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16" name="타원 15"/>
          <p:cNvSpPr/>
          <p:nvPr/>
        </p:nvSpPr>
        <p:spPr>
          <a:xfrm>
            <a:off x="2994460" y="199163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1945" y="1942703"/>
            <a:ext cx="158389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XG Boost model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8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07914" y="1991638"/>
            <a:ext cx="594026" cy="3591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설명</a:t>
            </a:r>
          </a:p>
        </p:txBody>
      </p:sp>
      <p:sp>
        <p:nvSpPr>
          <p:cNvPr id="57" name="타원 56"/>
          <p:cNvSpPr/>
          <p:nvPr/>
        </p:nvSpPr>
        <p:spPr>
          <a:xfrm>
            <a:off x="7070429" y="335480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07914" y="3305870"/>
            <a:ext cx="1251251" cy="3593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변수 중요도</a:t>
            </a:r>
          </a:p>
        </p:txBody>
      </p:sp>
      <p:sp>
        <p:nvSpPr>
          <p:cNvPr id="61" name="타원 60"/>
          <p:cNvSpPr/>
          <p:nvPr/>
        </p:nvSpPr>
        <p:spPr>
          <a:xfrm>
            <a:off x="7070429" y="415900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7914" y="4110069"/>
            <a:ext cx="11560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key &amp; value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71811" y="972381"/>
            <a:ext cx="1044841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2450" y="2634050"/>
            <a:ext cx="5326434" cy="3140759"/>
          </a:xfrm>
          <a:prstGeom prst="rect">
            <a:avLst/>
          </a:prstGeom>
        </p:spPr>
      </p:pic>
      <p:sp>
        <p:nvSpPr>
          <p:cNvPr id="67" name="TextBox 35"/>
          <p:cNvSpPr txBox="1"/>
          <p:nvPr/>
        </p:nvSpPr>
        <p:spPr>
          <a:xfrm>
            <a:off x="7359556" y="2388385"/>
            <a:ext cx="2942684" cy="72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‘train 7, test 3 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비율로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train test data 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endParaRPr kumimoji="0" lang="ko-KR" altLang="en-US" sz="1400" b="1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XGBoost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model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생성하고 학습</a:t>
            </a:r>
          </a:p>
        </p:txBody>
      </p:sp>
      <p:sp>
        <p:nvSpPr>
          <p:cNvPr id="68" name="TextBox 35"/>
          <p:cNvSpPr txBox="1"/>
          <p:nvPr/>
        </p:nvSpPr>
        <p:spPr>
          <a:xfrm>
            <a:off x="7378845" y="3665467"/>
            <a:ext cx="3809220" cy="2950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get_score()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를 이용해 변수 중요도를 구할 수 있었다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70" name="TextBox 35"/>
          <p:cNvSpPr txBox="1"/>
          <p:nvPr/>
        </p:nvSpPr>
        <p:spPr>
          <a:xfrm>
            <a:off x="7388367" y="4595743"/>
            <a:ext cx="3790172" cy="5172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key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값과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value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값으로 나눠서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web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으로 보내기 위해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나누는 작업</a:t>
            </a:r>
          </a:p>
        </p:txBody>
      </p:sp>
      <p:sp>
        <p:nvSpPr>
          <p:cNvPr id="71" name="TextBox 12"/>
          <p:cNvSpPr txBox="1"/>
          <p:nvPr/>
        </p:nvSpPr>
        <p:spPr>
          <a:xfrm>
            <a:off x="4556760" y="514350"/>
            <a:ext cx="3068954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(Xg Boost)</a:t>
            </a:r>
          </a:p>
        </p:txBody>
      </p:sp>
    </p:spTree>
    <p:extLst>
      <p:ext uri="{BB962C8B-B14F-4D97-AF65-F5344CB8AC3E}">
        <p14:creationId xmlns:p14="http://schemas.microsoft.com/office/powerpoint/2010/main" val="4233484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24584" y="197576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62070" y="1910952"/>
            <a:ext cx="15108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Random Forest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07914" y="1991638"/>
            <a:ext cx="641651" cy="3591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 명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41849" y="2360970"/>
            <a:ext cx="4536740" cy="5136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Random Forest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를 사용해 변수중요도를 구하고 변수 중요도를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이용해 차트를 그려 웹에서 표현해 보았다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61" name="타원 60"/>
          <p:cNvSpPr/>
          <p:nvPr/>
        </p:nvSpPr>
        <p:spPr>
          <a:xfrm>
            <a:off x="7070429" y="346073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07914" y="3411799"/>
            <a:ext cx="1298876" cy="3581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바 차트 이용</a:t>
            </a:r>
          </a:p>
        </p:txBody>
      </p:sp>
      <p:sp>
        <p:nvSpPr>
          <p:cNvPr id="22" name="타원 21"/>
          <p:cNvSpPr/>
          <p:nvPr/>
        </p:nvSpPr>
        <p:spPr>
          <a:xfrm>
            <a:off x="7070429" y="493375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07914" y="4884823"/>
            <a:ext cx="6892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평 가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70422" y="5311445"/>
            <a:ext cx="4050968" cy="11541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199920" marR="0" lvl="0" indent="-1999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앞선 두 모델과 같이 카카오 퍼센트가 가장 중요한 변수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라고 나왔다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  <a:p>
            <a:pPr marL="199920" marR="0" lvl="0" indent="-1999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특이한 점은 카카오 퍼센트와 비슷한 수치로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company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가 중요변수로 나왔다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  <a:p>
            <a:pPr marL="199920" marR="0" lvl="0" indent="-1999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endParaRPr kumimoji="0" lang="en-US" altLang="ko-KR" sz="1400" b="1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0783" y="2476029"/>
            <a:ext cx="3986959" cy="3477568"/>
          </a:xfrm>
          <a:prstGeom prst="rect">
            <a:avLst/>
          </a:prstGeom>
        </p:spPr>
      </p:pic>
      <p:sp>
        <p:nvSpPr>
          <p:cNvPr id="66" name="TextBox 58"/>
          <p:cNvSpPr txBox="1"/>
          <p:nvPr/>
        </p:nvSpPr>
        <p:spPr>
          <a:xfrm>
            <a:off x="7099459" y="3806415"/>
            <a:ext cx="1231106" cy="7255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Label :  feature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Data : </a:t>
            </a:r>
            <a:r>
              <a:rPr kumimoji="0" lang="ko-KR" altLang="en-US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중요도</a:t>
            </a:r>
          </a:p>
        </p:txBody>
      </p:sp>
      <p:sp>
        <p:nvSpPr>
          <p:cNvPr id="68" name="TextBox 12"/>
          <p:cNvSpPr txBox="1"/>
          <p:nvPr/>
        </p:nvSpPr>
        <p:spPr>
          <a:xfrm>
            <a:off x="4213860" y="498474"/>
            <a:ext cx="3764280" cy="3663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(Random Forest)</a:t>
            </a:r>
          </a:p>
        </p:txBody>
      </p:sp>
    </p:spTree>
    <p:extLst>
      <p:ext uri="{BB962C8B-B14F-4D97-AF65-F5344CB8AC3E}">
        <p14:creationId xmlns:p14="http://schemas.microsoft.com/office/powerpoint/2010/main" val="2266488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59488" y="2215911"/>
            <a:ext cx="2324602" cy="369332"/>
            <a:chOff x="2704745" y="1371026"/>
            <a:chExt cx="2324602" cy="369332"/>
          </a:xfrm>
        </p:grpSpPr>
        <p:sp>
          <p:nvSpPr>
            <p:cNvPr id="16" name="타원 15"/>
            <p:cNvSpPr/>
            <p:nvPr/>
          </p:nvSpPr>
          <p:spPr>
            <a:xfrm>
              <a:off x="2704745" y="1419961"/>
              <a:ext cx="214310" cy="21431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/>
                <a:ea typeface="HG꼬딕씨_Pro 99g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42230" y="1371026"/>
              <a:ext cx="208711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 w="9525"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/>
                  <a:ea typeface="HG꼬딕씨_Pro 99g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>
                  <a:ln w="9525"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/>
                  <a:ea typeface="G마켓 산스 TTF Bold"/>
                  <a:cs typeface="+mn-cs"/>
                </a:rPr>
                <a:t>Random Forest model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0211" y="2855728"/>
            <a:ext cx="5057050" cy="1940293"/>
          </a:xfrm>
          <a:prstGeom prst="rect">
            <a:avLst/>
          </a:prstGeom>
        </p:spPr>
      </p:pic>
      <p:sp>
        <p:nvSpPr>
          <p:cNvPr id="69" name="타원 31"/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70" name="TextBox 32"/>
          <p:cNvSpPr txBox="1"/>
          <p:nvPr/>
        </p:nvSpPr>
        <p:spPr>
          <a:xfrm>
            <a:off x="7307914" y="1991638"/>
            <a:ext cx="594026" cy="3591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설명</a:t>
            </a:r>
          </a:p>
        </p:txBody>
      </p:sp>
      <p:sp>
        <p:nvSpPr>
          <p:cNvPr id="71" name="TextBox 35"/>
          <p:cNvSpPr txBox="1"/>
          <p:nvPr/>
        </p:nvSpPr>
        <p:spPr>
          <a:xfrm>
            <a:off x="7359556" y="2388385"/>
            <a:ext cx="2980784" cy="724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‘train 7, test 3 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비율로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train test data 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endParaRPr kumimoji="0" lang="ko-KR" altLang="en-US" sz="1400" b="1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/>
              <a:ea typeface="G마켓 산스 TTF Medium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Random Forest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로 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model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생성하고 학습</a:t>
            </a:r>
          </a:p>
        </p:txBody>
      </p:sp>
      <p:sp>
        <p:nvSpPr>
          <p:cNvPr id="72" name="타원 56"/>
          <p:cNvSpPr/>
          <p:nvPr/>
        </p:nvSpPr>
        <p:spPr>
          <a:xfrm>
            <a:off x="7070429" y="335480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73" name="TextBox 57"/>
          <p:cNvSpPr txBox="1"/>
          <p:nvPr/>
        </p:nvSpPr>
        <p:spPr>
          <a:xfrm>
            <a:off x="7307914" y="3305870"/>
            <a:ext cx="1251251" cy="359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변수 중요도</a:t>
            </a:r>
          </a:p>
        </p:txBody>
      </p:sp>
      <p:sp>
        <p:nvSpPr>
          <p:cNvPr id="74" name="TextBox 35"/>
          <p:cNvSpPr txBox="1"/>
          <p:nvPr/>
        </p:nvSpPr>
        <p:spPr>
          <a:xfrm>
            <a:off x="7378838" y="3665467"/>
            <a:ext cx="2504302" cy="514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l"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feature_importances_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를 이용해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      </a:t>
            </a:r>
            <a:r>
              <a:rPr kumimoji="0" lang="ko-KR" altLang="en-US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변수 중요도를 구할 수 있었다</a:t>
            </a:r>
            <a:r>
              <a:rPr kumimoji="0" lang="en-US" altLang="ko-KR" sz="14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/>
                <a:ea typeface="G마켓 산스 TTF Medium"/>
                <a:cs typeface="+mn-cs"/>
              </a:rPr>
              <a:t>.</a:t>
            </a:r>
          </a:p>
        </p:txBody>
      </p:sp>
      <p:sp>
        <p:nvSpPr>
          <p:cNvPr id="75" name="TextBox 12"/>
          <p:cNvSpPr txBox="1"/>
          <p:nvPr/>
        </p:nvSpPr>
        <p:spPr>
          <a:xfrm>
            <a:off x="4213860" y="498474"/>
            <a:ext cx="3764280" cy="3663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 변수중요도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(Random Forest)</a:t>
            </a:r>
          </a:p>
        </p:txBody>
      </p:sp>
    </p:spTree>
    <p:extLst>
      <p:ext uri="{BB962C8B-B14F-4D97-AF65-F5344CB8AC3E}">
        <p14:creationId xmlns:p14="http://schemas.microsoft.com/office/powerpoint/2010/main" val="372953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81027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3035" y="514350"/>
            <a:ext cx="1668779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웹 페이지 구현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607351" y="2934088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4210" y="2837528"/>
            <a:ext cx="26535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render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를 이용해 </a:t>
            </a: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html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로 전송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0993" y="3286105"/>
            <a:ext cx="9050013" cy="28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81027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3035" y="514350"/>
            <a:ext cx="1668779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웹 페이지 구현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061" y="1381124"/>
            <a:ext cx="4882193" cy="4095751"/>
          </a:xfrm>
          <a:prstGeom prst="rect">
            <a:avLst/>
          </a:prstGeom>
        </p:spPr>
      </p:pic>
      <p:sp>
        <p:nvSpPr>
          <p:cNvPr id="33" name="타원 15"/>
          <p:cNvSpPr/>
          <p:nvPr/>
        </p:nvSpPr>
        <p:spPr>
          <a:xfrm>
            <a:off x="6096000" y="160734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6489858" y="1341927"/>
            <a:ext cx="3504406" cy="910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Java script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를 활용해 각 모델의 버튼을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클릭할 시 모델의 변수 중요도 차트를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표현하도록 코딩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828841"/>
            <a:ext cx="3410426" cy="600158"/>
          </a:xfrm>
          <a:prstGeom prst="rect">
            <a:avLst/>
          </a:prstGeom>
        </p:spPr>
      </p:pic>
      <p:sp>
        <p:nvSpPr>
          <p:cNvPr id="36" name="타원 15"/>
          <p:cNvSpPr/>
          <p:nvPr/>
        </p:nvSpPr>
        <p:spPr>
          <a:xfrm>
            <a:off x="6096000" y="393461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37" name="TextBox 19"/>
          <p:cNvSpPr txBox="1"/>
          <p:nvPr/>
        </p:nvSpPr>
        <p:spPr>
          <a:xfrm>
            <a:off x="6420010" y="3651249"/>
            <a:ext cx="3942556" cy="642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버튼을 눌렀을 때 차트에 누적이 되지 않게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Data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를 </a:t>
            </a:r>
            <a:r>
              <a:rPr kumimoji="0" lang="en-US" altLang="ko-KR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reset</a:t>
            </a:r>
            <a:r>
              <a:rPr kumimoji="0" lang="ko-KR" altLang="en-US" sz="1800" b="0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해주는 코드</a:t>
            </a:r>
          </a:p>
        </p:txBody>
      </p:sp>
    </p:spTree>
    <p:extLst>
      <p:ext uri="{BB962C8B-B14F-4D97-AF65-F5344CB8AC3E}">
        <p14:creationId xmlns:p14="http://schemas.microsoft.com/office/powerpoint/2010/main" val="1182961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581027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0710" y="514350"/>
            <a:ext cx="697230" cy="3886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ctr">
              <a:defRPr sz="2000" spc="-1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/>
                <a:ea typeface="HG꼬딕씨_Pro 99g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15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결 론</a:t>
            </a:r>
          </a:p>
        </p:txBody>
      </p:sp>
      <p:sp>
        <p:nvSpPr>
          <p:cNvPr id="14" name="사각형: 둥근 모서리 13"/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29034" y="6447651"/>
            <a:ext cx="387617" cy="2941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5860" y="198517"/>
            <a:ext cx="630555" cy="266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최성민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71811" y="972381"/>
            <a:ext cx="1044840" cy="26161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ChocolateBar</a:t>
            </a:r>
            <a:endParaRPr kumimoji="0" lang="ko-KR" altLang="en-US" sz="1100" b="0" i="0" u="none" strike="noStrike" kern="1200" cap="none" spc="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3942" y="2084387"/>
            <a:ext cx="3604116" cy="2689225"/>
          </a:xfrm>
          <a:prstGeom prst="rect">
            <a:avLst/>
          </a:prstGeom>
        </p:spPr>
      </p:pic>
      <p:sp>
        <p:nvSpPr>
          <p:cNvPr id="39" name="타원 15"/>
          <p:cNvSpPr/>
          <p:nvPr/>
        </p:nvSpPr>
        <p:spPr>
          <a:xfrm>
            <a:off x="3349624" y="542686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/>
              <a:ea typeface="HG꼬딕씨_Pro 99g"/>
              <a:cs typeface="+mn-cs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3705383" y="5159375"/>
            <a:ext cx="613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새로운  </a:t>
            </a:r>
            <a:r>
              <a:rPr kumimoji="0" lang="ko-KR" altLang="en-US" sz="1800" b="0" i="0" u="none" strike="noStrike" kern="1200" cap="none" spc="-150" normalizeH="0" baseline="0" noProof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</a:t>
            </a:r>
            <a:r>
              <a:rPr kumimoji="0" lang="ko-KR" altLang="en-US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출시 예정이고 </a:t>
            </a:r>
            <a:r>
              <a:rPr kumimoji="0" lang="ko-KR" altLang="en-US" sz="1800" b="0" i="0" u="none" strike="noStrike" kern="1200" cap="none" spc="-150" normalizeH="0" baseline="0" noProof="0" dirty="0" err="1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초코바의</a:t>
            </a:r>
            <a:r>
              <a:rPr kumimoji="0" lang="ko-KR" altLang="en-US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높은 점수를 얻고 </a:t>
            </a:r>
            <a:r>
              <a:rPr kumimoji="0" lang="ko-KR" altLang="en-US" sz="1800" b="0" i="0" u="none" strike="noStrike" kern="1200" cap="none" spc="-150" normalizeH="0" baseline="0" noProof="0" dirty="0" smtClean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싶다면 </a:t>
            </a:r>
            <a:endParaRPr kumimoji="0" lang="ko-KR" altLang="en-US" sz="1800" b="0" i="0" u="none" strike="noStrike" kern="1200" cap="none" spc="-150" normalizeH="0" baseline="0" noProof="0" dirty="0">
              <a:ln w="9525"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/>
              <a:ea typeface="G마켓 산스 TTF Bol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 대중이 가장 좋아하는 카카오 퍼센트 연구에 집중해야 한다는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의견을 제안할 수 있다</a:t>
            </a:r>
            <a:r>
              <a:rPr kumimoji="0" lang="en-US" altLang="ko-KR" sz="1800" b="0" i="0" u="none" strike="noStrike" kern="1200" cap="none" spc="-150" normalizeH="0" baseline="0" noProof="0" dirty="0">
                <a:ln w="9525"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/>
                <a:ea typeface="G마켓 산스 TTF Bold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565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738857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A3804-79A1-4B62-9738-D8CA85E88E64}"/>
              </a:ext>
            </a:extLst>
          </p:cNvPr>
          <p:cNvSpPr txBox="1"/>
          <p:nvPr/>
        </p:nvSpPr>
        <p:spPr>
          <a:xfrm>
            <a:off x="1154120" y="198517"/>
            <a:ext cx="992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목표와 목적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2841505" y="275461"/>
            <a:ext cx="3408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프로젝트의 목적 및 기획 의도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1DC480-C895-4068-9D1C-BFD0DD554D3C}"/>
              </a:ext>
            </a:extLst>
          </p:cNvPr>
          <p:cNvGrpSpPr/>
          <p:nvPr/>
        </p:nvGrpSpPr>
        <p:grpSpPr>
          <a:xfrm>
            <a:off x="5911335" y="2025362"/>
            <a:ext cx="369330" cy="386110"/>
            <a:chOff x="5911334" y="2171991"/>
            <a:chExt cx="369330" cy="3861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41300C3-422B-4613-9F86-C07517CC22F5}"/>
                </a:ext>
              </a:extLst>
            </p:cNvPr>
            <p:cNvSpPr/>
            <p:nvPr/>
          </p:nvSpPr>
          <p:spPr>
            <a:xfrm>
              <a:off x="5911334" y="2171991"/>
              <a:ext cx="369330" cy="36933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5DA948-3BCA-43B9-A7F4-6B78E296ED1A}"/>
                </a:ext>
              </a:extLst>
            </p:cNvPr>
            <p:cNvSpPr txBox="1"/>
            <p:nvPr/>
          </p:nvSpPr>
          <p:spPr>
            <a:xfrm>
              <a:off x="5958782" y="218876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r>
                <a:rPr lang="en-US" altLang="ko-KR" sz="1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E9EB27-668D-4BC8-BB0C-AF191F3EF735}"/>
              </a:ext>
            </a:extLst>
          </p:cNvPr>
          <p:cNvGrpSpPr/>
          <p:nvPr/>
        </p:nvGrpSpPr>
        <p:grpSpPr>
          <a:xfrm>
            <a:off x="5958783" y="4214397"/>
            <a:ext cx="369330" cy="386110"/>
            <a:chOff x="5911334" y="3317799"/>
            <a:chExt cx="369330" cy="3861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BB9C090-22EC-4F9E-8D7D-AA4062340481}"/>
                </a:ext>
              </a:extLst>
            </p:cNvPr>
            <p:cNvSpPr/>
            <p:nvPr/>
          </p:nvSpPr>
          <p:spPr>
            <a:xfrm>
              <a:off x="5911334" y="3317799"/>
              <a:ext cx="369330" cy="36933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657DA4-A96D-4D0E-BCB8-9E71D86338C7}"/>
                </a:ext>
              </a:extLst>
            </p:cNvPr>
            <p:cNvSpPr txBox="1"/>
            <p:nvPr/>
          </p:nvSpPr>
          <p:spPr>
            <a:xfrm>
              <a:off x="5936340" y="33345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r>
                <a:rPr lang="en-US" altLang="ko-KR" sz="1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1089EC6-C446-4C49-B655-62E2761E6F96}"/>
              </a:ext>
            </a:extLst>
          </p:cNvPr>
          <p:cNvSpPr txBox="1"/>
          <p:nvPr/>
        </p:nvSpPr>
        <p:spPr>
          <a:xfrm>
            <a:off x="3425749" y="2612916"/>
            <a:ext cx="534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3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한정된 비용으로 최적의 </a:t>
            </a:r>
            <a:r>
              <a:rPr lang="ko-KR" altLang="en-US" sz="32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015185-D6B6-48E0-9C6B-FEDF796F6CAA}"/>
              </a:ext>
            </a:extLst>
          </p:cNvPr>
          <p:cNvSpPr txBox="1"/>
          <p:nvPr/>
        </p:nvSpPr>
        <p:spPr>
          <a:xfrm>
            <a:off x="4407075" y="4678873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3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시장조사 시간 단축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1714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61C7DF4-595F-4887-97B1-2A15437A4FAF}"/>
              </a:ext>
            </a:extLst>
          </p:cNvPr>
          <p:cNvSpPr/>
          <p:nvPr/>
        </p:nvSpPr>
        <p:spPr>
          <a:xfrm>
            <a:off x="5019675" y="1700343"/>
            <a:ext cx="2152650" cy="3457314"/>
          </a:xfrm>
          <a:prstGeom prst="roundRect">
            <a:avLst>
              <a:gd name="adj" fmla="val 5467"/>
            </a:avLst>
          </a:prstGeom>
          <a:solidFill>
            <a:schemeClr val="bg2">
              <a:lumMod val="5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ACBE0-43FA-42C9-90B4-570B42C3C84E}"/>
              </a:ext>
            </a:extLst>
          </p:cNvPr>
          <p:cNvSpPr txBox="1"/>
          <p:nvPr/>
        </p:nvSpPr>
        <p:spPr>
          <a:xfrm>
            <a:off x="5724338" y="4451859"/>
            <a:ext cx="69281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8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Goal</a:t>
            </a:r>
            <a:endParaRPr kumimoji="0" lang="ko-KR" altLang="en-US" sz="16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2B9BB-E10C-436C-96F8-89946ED9BF06}"/>
              </a:ext>
            </a:extLst>
          </p:cNvPr>
          <p:cNvSpPr txBox="1"/>
          <p:nvPr/>
        </p:nvSpPr>
        <p:spPr>
          <a:xfrm>
            <a:off x="5016216" y="2043310"/>
            <a:ext cx="2159566" cy="21852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rPr>
              <a:t>여덟번째</a:t>
            </a:r>
            <a:endParaRPr kumimoji="0" lang="en-US" altLang="ko-KR" sz="4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초코바</a:t>
            </a:r>
            <a:endParaRPr kumimoji="0" lang="en-US" altLang="ko-KR" sz="28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명가 찾기</a:t>
            </a:r>
            <a:endParaRPr kumimoji="0" lang="en-US" altLang="ko-KR" sz="2800" b="0" i="0" u="none" strike="noStrike" kern="1200" cap="none" spc="-150" normalizeH="0" baseline="0" noProof="0" dirty="0" smtClean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5F2E2C9-3647-4A73-AA0B-065055A9B483}"/>
              </a:ext>
            </a:extLst>
          </p:cNvPr>
          <p:cNvSpPr/>
          <p:nvPr/>
        </p:nvSpPr>
        <p:spPr>
          <a:xfrm>
            <a:off x="571502" y="-920157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84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2764809" y="989306"/>
            <a:ext cx="6662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초콜릿바</a:t>
            </a:r>
            <a:r>
              <a:rPr kumimoji="0" lang="ko-KR" altLang="en-US" sz="4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</a:t>
            </a:r>
            <a:r>
              <a:rPr kumimoji="0" lang="ko-KR" altLang="en-US" sz="4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명가란</a:t>
            </a:r>
            <a:r>
              <a:rPr kumimoji="0" lang="ko-KR" altLang="en-US" sz="4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무엇인가</a:t>
            </a:r>
            <a:r>
              <a:rPr kumimoji="0" lang="en-US" altLang="ko-KR" sz="4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?</a:t>
            </a:r>
            <a:endParaRPr kumimoji="0" lang="en-US" altLang="ko-KR" sz="4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89C685-19D9-4BF8-B9A3-98FC54A20572}"/>
              </a:ext>
            </a:extLst>
          </p:cNvPr>
          <p:cNvSpPr/>
          <p:nvPr/>
        </p:nvSpPr>
        <p:spPr>
          <a:xfrm>
            <a:off x="571502" y="1828800"/>
            <a:ext cx="11048998" cy="461962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DED2CD-24C5-463F-80A4-2E9F7333FFEB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D231FF-25EA-4200-B08C-A97B962650EB}"/>
              </a:ext>
            </a:extLst>
          </p:cNvPr>
          <p:cNvSpPr txBox="1"/>
          <p:nvPr/>
        </p:nvSpPr>
        <p:spPr>
          <a:xfrm>
            <a:off x="10416296" y="1575579"/>
            <a:ext cx="1300356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BRAND NAME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1DC480-C895-4068-9D1C-BFD0DD554D3C}"/>
              </a:ext>
            </a:extLst>
          </p:cNvPr>
          <p:cNvGrpSpPr/>
          <p:nvPr/>
        </p:nvGrpSpPr>
        <p:grpSpPr>
          <a:xfrm>
            <a:off x="2322344" y="3543509"/>
            <a:ext cx="369330" cy="386110"/>
            <a:chOff x="5911334" y="2171991"/>
            <a:chExt cx="369330" cy="38611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41300C3-422B-4613-9F86-C07517CC22F5}"/>
                </a:ext>
              </a:extLst>
            </p:cNvPr>
            <p:cNvSpPr/>
            <p:nvPr/>
          </p:nvSpPr>
          <p:spPr>
            <a:xfrm>
              <a:off x="5911334" y="2171991"/>
              <a:ext cx="369330" cy="36933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5DA948-3BCA-43B9-A7F4-6B78E296ED1A}"/>
                </a:ext>
              </a:extLst>
            </p:cNvPr>
            <p:cNvSpPr txBox="1"/>
            <p:nvPr/>
          </p:nvSpPr>
          <p:spPr>
            <a:xfrm>
              <a:off x="5958782" y="2188769"/>
              <a:ext cx="274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E9EB27-668D-4BC8-BB0C-AF191F3EF735}"/>
              </a:ext>
            </a:extLst>
          </p:cNvPr>
          <p:cNvGrpSpPr/>
          <p:nvPr/>
        </p:nvGrpSpPr>
        <p:grpSpPr>
          <a:xfrm>
            <a:off x="5911335" y="3543509"/>
            <a:ext cx="369330" cy="386110"/>
            <a:chOff x="5911334" y="3317799"/>
            <a:chExt cx="369330" cy="38611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BB9C090-22EC-4F9E-8D7D-AA4062340481}"/>
                </a:ext>
              </a:extLst>
            </p:cNvPr>
            <p:cNvSpPr/>
            <p:nvPr/>
          </p:nvSpPr>
          <p:spPr>
            <a:xfrm>
              <a:off x="5911334" y="3317799"/>
              <a:ext cx="369330" cy="36933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657DA4-A96D-4D0E-BCB8-9E71D86338C7}"/>
                </a:ext>
              </a:extLst>
            </p:cNvPr>
            <p:cNvSpPr txBox="1"/>
            <p:nvPr/>
          </p:nvSpPr>
          <p:spPr>
            <a:xfrm>
              <a:off x="5936340" y="33345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2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B9BE61-0DA2-4ED6-8510-9F9A19D059DE}"/>
              </a:ext>
            </a:extLst>
          </p:cNvPr>
          <p:cNvGrpSpPr/>
          <p:nvPr/>
        </p:nvGrpSpPr>
        <p:grpSpPr>
          <a:xfrm>
            <a:off x="9500327" y="3543509"/>
            <a:ext cx="369330" cy="386110"/>
            <a:chOff x="5911334" y="4463607"/>
            <a:chExt cx="369330" cy="3861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00060FA8-024A-436B-B14B-279A3B946B24}"/>
                </a:ext>
              </a:extLst>
            </p:cNvPr>
            <p:cNvSpPr/>
            <p:nvPr/>
          </p:nvSpPr>
          <p:spPr>
            <a:xfrm>
              <a:off x="5911334" y="4463607"/>
              <a:ext cx="369330" cy="369332"/>
            </a:xfrm>
            <a:prstGeom prst="ellipse">
              <a:avLst/>
            </a:prstGeom>
            <a:solidFill>
              <a:srgbClr val="76BCE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508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G꼬딕씨_Pro 99g" panose="02020603020101020101" pitchFamily="18" charset="-127"/>
                <a:ea typeface="HG꼬딕씨_Pro 99g" panose="02020603020101020101" pitchFamily="18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7DA689-59A4-48C8-B11F-31B51F5694C5}"/>
                </a:ext>
              </a:extLst>
            </p:cNvPr>
            <p:cNvSpPr txBox="1"/>
            <p:nvPr/>
          </p:nvSpPr>
          <p:spPr>
            <a:xfrm>
              <a:off x="5935538" y="448038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spc="-1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G꼬딕씨_Pro 99g" panose="02020603020101020101" pitchFamily="18" charset="-127"/>
                  <a:ea typeface="HG꼬딕씨_Pro 99g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1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3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1089EC6-C446-4C49-B655-62E2761E6F96}"/>
              </a:ext>
            </a:extLst>
          </p:cNvPr>
          <p:cNvSpPr txBox="1"/>
          <p:nvPr/>
        </p:nvSpPr>
        <p:spPr>
          <a:xfrm>
            <a:off x="572829" y="3999672"/>
            <a:ext cx="3868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초콜릿바</a:t>
            </a:r>
            <a:r>
              <a:rPr kumimoji="0" lang="ko-KR" altLang="en-US" sz="3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명가의 기준</a:t>
            </a:r>
            <a:endParaRPr kumimoji="0" lang="en-US" altLang="ko-KR" sz="3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015185-D6B6-48E0-9C6B-FEDF796F6CAA}"/>
              </a:ext>
            </a:extLst>
          </p:cNvPr>
          <p:cNvSpPr txBox="1"/>
          <p:nvPr/>
        </p:nvSpPr>
        <p:spPr>
          <a:xfrm>
            <a:off x="5180526" y="3999672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값 구하기</a:t>
            </a:r>
            <a:endParaRPr kumimoji="0" lang="en-US" altLang="ko-KR" sz="3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0B3ADD-BB57-4DED-9885-2DB217A5A0C9}"/>
              </a:ext>
            </a:extLst>
          </p:cNvPr>
          <p:cNvSpPr txBox="1"/>
          <p:nvPr/>
        </p:nvSpPr>
        <p:spPr>
          <a:xfrm>
            <a:off x="8378385" y="3999672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그래프로 표현</a:t>
            </a:r>
            <a:endParaRPr kumimoji="0" lang="en-US" altLang="ko-KR" sz="32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8915AF1-ABDE-4AB1-A62E-A49A5C9F4B56}"/>
              </a:ext>
            </a:extLst>
          </p:cNvPr>
          <p:cNvSpPr/>
          <p:nvPr/>
        </p:nvSpPr>
        <p:spPr>
          <a:xfrm>
            <a:off x="571502" y="-920157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4651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480086" y="25110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3717571" y="20216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가공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668016"/>
            <a:ext cx="10058400" cy="5797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D54FB-63E6-493C-98A5-C70434C5A653}"/>
              </a:ext>
            </a:extLst>
          </p:cNvPr>
          <p:cNvSpPr txBox="1"/>
          <p:nvPr/>
        </p:nvSpPr>
        <p:spPr>
          <a:xfrm>
            <a:off x="6100763" y="6465287"/>
            <a:ext cx="5791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리스트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타입 에서는 소프트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벨류를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사용할수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없어  상위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하위 자료를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구할수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없었다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0811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480086" y="25110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3717571" y="20216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데이터 가공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78" y="707887"/>
            <a:ext cx="9367444" cy="5760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D54FB-63E6-493C-98A5-C70434C5A653}"/>
              </a:ext>
            </a:extLst>
          </p:cNvPr>
          <p:cNvSpPr txBox="1"/>
          <p:nvPr/>
        </p:nvSpPr>
        <p:spPr>
          <a:xfrm>
            <a:off x="6798069" y="6465287"/>
            <a:ext cx="5094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리스트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타입 으로   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HTML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보낼시</a:t>
            </a:r>
            <a:r>
              <a:rPr kumimoji="0" lang="ko-KR" altLang="en-US" sz="14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특정 칼럼의 자료만 따로 표현하기 어려움</a:t>
            </a:r>
            <a:endParaRPr kumimoji="0" lang="en-US" altLang="ko-KR" sz="1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476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480086" y="25110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3717571" y="20216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HTML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87" y="707887"/>
            <a:ext cx="8759952" cy="59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42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68BCCE1C-7FFE-475C-AAAE-E4E09B78C20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B9E6C-E17C-4D06-ADE9-BFE55426C114}"/>
              </a:ext>
            </a:extLst>
          </p:cNvPr>
          <p:cNvSpPr/>
          <p:nvPr/>
        </p:nvSpPr>
        <p:spPr>
          <a:xfrm>
            <a:off x="3480086" y="25110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258604-E8FB-4A3E-A2F2-DF95256ABA64}"/>
              </a:ext>
            </a:extLst>
          </p:cNvPr>
          <p:cNvSpPr txBox="1"/>
          <p:nvPr/>
        </p:nvSpPr>
        <p:spPr>
          <a:xfrm>
            <a:off x="3717571" y="20216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HTML </a:t>
            </a:r>
            <a:endParaRPr kumimoji="0" lang="en-US" altLang="ko-KR" sz="1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46F2C5A-2224-4DCD-B506-485C65911A53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B9A7DF-A547-472F-BA91-8E16E922F697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89" y="819670"/>
            <a:ext cx="6873411" cy="5684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D54FB-63E6-493C-98A5-C70434C5A653}"/>
              </a:ext>
            </a:extLst>
          </p:cNvPr>
          <p:cNvSpPr txBox="1"/>
          <p:nvPr/>
        </p:nvSpPr>
        <p:spPr>
          <a:xfrm>
            <a:off x="5519738" y="4116723"/>
            <a:ext cx="6508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Position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을 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center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로 하니 오류가 발생하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여 레프트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라이트만 사용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0550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645630" y="1015047"/>
            <a:ext cx="11048998" cy="56552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4774165" y="255932"/>
            <a:ext cx="2643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모든회사를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 차트로 표현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16296" y="972381"/>
            <a:ext cx="1300356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BRAND NAME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285220"/>
            <a:ext cx="10505477" cy="519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630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645630" y="810419"/>
            <a:ext cx="11048998" cy="585988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142857" y="255932"/>
            <a:ext cx="190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상위 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10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개의 회사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868142" y="198517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CATEGORY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09</a:t>
            </a:r>
            <a:endParaRPr kumimoji="0" lang="ko-KR" altLang="en-US" sz="14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16296" y="972381"/>
            <a:ext cx="1300356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BRAND NAME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23" y="972381"/>
            <a:ext cx="10058400" cy="5593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D54FB-63E6-493C-98A5-C70434C5A653}"/>
              </a:ext>
            </a:extLst>
          </p:cNvPr>
          <p:cNvSpPr txBox="1"/>
          <p:nvPr/>
        </p:nvSpPr>
        <p:spPr>
          <a:xfrm>
            <a:off x="3928643" y="1901825"/>
            <a:ext cx="66271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평점이 최소값인 회사는 바닥에 있어 표현이 안됨</a:t>
            </a: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JS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에 수정을 </a:t>
            </a: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할려</a:t>
            </a:r>
            <a:r>
              <a:rPr kumimoji="0" lang="ko-KR" altLang="en-US" sz="2000" b="0" i="0" u="none" strike="noStrike" kern="1200" cap="none" spc="-150" normalizeH="0" baseline="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 했으나 모든 데이터가 망가질 뻔하여 </a:t>
            </a:r>
            <a:r>
              <a:rPr kumimoji="0" lang="ko-KR" altLang="en-US" sz="2000" b="0" i="0" u="none" strike="noStrike" kern="1200" cap="none" spc="-150" normalizeH="0" baseline="0" noProof="0" dirty="0" err="1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진행못함</a:t>
            </a:r>
            <a:endParaRPr kumimoji="0" lang="en-US" altLang="ko-KR" sz="20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94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D5C46C-B898-4B44-8DC5-09FD100C939D}"/>
              </a:ext>
            </a:extLst>
          </p:cNvPr>
          <p:cNvSpPr/>
          <p:nvPr/>
        </p:nvSpPr>
        <p:spPr>
          <a:xfrm>
            <a:off x="5372003" y="2292664"/>
            <a:ext cx="226232" cy="226232"/>
          </a:xfrm>
          <a:prstGeom prst="roundRect">
            <a:avLst>
              <a:gd name="adj" fmla="val 50000"/>
            </a:avLst>
          </a:prstGeom>
          <a:solidFill>
            <a:srgbClr val="F99B9B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6FB8C4-0430-461D-8672-9336454D672F}"/>
              </a:ext>
            </a:extLst>
          </p:cNvPr>
          <p:cNvSpPr/>
          <p:nvPr/>
        </p:nvSpPr>
        <p:spPr>
          <a:xfrm>
            <a:off x="5982884" y="2292664"/>
            <a:ext cx="226232" cy="226232"/>
          </a:xfrm>
          <a:prstGeom prst="roundRect">
            <a:avLst>
              <a:gd name="adj" fmla="val 50000"/>
            </a:avLst>
          </a:prstGeom>
          <a:solidFill>
            <a:srgbClr val="F8BC9A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E37838-5F55-4F6D-B9CB-26AD475BC743}"/>
              </a:ext>
            </a:extLst>
          </p:cNvPr>
          <p:cNvSpPr/>
          <p:nvPr/>
        </p:nvSpPr>
        <p:spPr>
          <a:xfrm>
            <a:off x="6593765" y="2292664"/>
            <a:ext cx="226232" cy="226232"/>
          </a:xfrm>
          <a:prstGeom prst="roundRect">
            <a:avLst>
              <a:gd name="adj" fmla="val 50000"/>
            </a:avLst>
          </a:prstGeom>
          <a:solidFill>
            <a:srgbClr val="F8D49A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53248-421D-4D73-AB9C-5A701087A482}"/>
              </a:ext>
            </a:extLst>
          </p:cNvPr>
          <p:cNvSpPr txBox="1"/>
          <p:nvPr/>
        </p:nvSpPr>
        <p:spPr>
          <a:xfrm>
            <a:off x="4159412" y="3013502"/>
            <a:ext cx="387317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QUESTION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23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FD948BA-55EF-4C8A-86E3-8EA8538BAC20}"/>
              </a:ext>
            </a:extLst>
          </p:cNvPr>
          <p:cNvGrpSpPr/>
          <p:nvPr/>
        </p:nvGrpSpPr>
        <p:grpSpPr>
          <a:xfrm>
            <a:off x="4272793" y="599813"/>
            <a:ext cx="3646414" cy="5658374"/>
            <a:chOff x="4272793" y="599813"/>
            <a:chExt cx="3646414" cy="565837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B4D731-C9EF-4D77-BD20-641FF3D2927A}"/>
                </a:ext>
              </a:extLst>
            </p:cNvPr>
            <p:cNvSpPr txBox="1"/>
            <p:nvPr/>
          </p:nvSpPr>
          <p:spPr>
            <a:xfrm>
              <a:off x="4572994" y="3013501"/>
              <a:ext cx="304602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8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감사합니다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B6618B8-0C9D-41DE-8CBC-B0D3E94D4416}"/>
                </a:ext>
              </a:extLst>
            </p:cNvPr>
            <p:cNvSpPr/>
            <p:nvPr/>
          </p:nvSpPr>
          <p:spPr>
            <a:xfrm>
              <a:off x="4272793" y="599813"/>
              <a:ext cx="3646414" cy="5658374"/>
            </a:xfrm>
            <a:prstGeom prst="roundRect">
              <a:avLst>
                <a:gd name="adj" fmla="val 4017"/>
              </a:avLst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127000" dir="30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C47A3A-8B8E-4151-853A-52159145C395}"/>
                </a:ext>
              </a:extLst>
            </p:cNvPr>
            <p:cNvSpPr txBox="1"/>
            <p:nvPr/>
          </p:nvSpPr>
          <p:spPr>
            <a:xfrm>
              <a:off x="6931012" y="5617026"/>
              <a:ext cx="68800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E.O.D</a:t>
              </a:r>
              <a:endPara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43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738857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A3804-79A1-4B62-9738-D8CA85E88E64}"/>
              </a:ext>
            </a:extLst>
          </p:cNvPr>
          <p:cNvSpPr txBox="1"/>
          <p:nvPr/>
        </p:nvSpPr>
        <p:spPr>
          <a:xfrm>
            <a:off x="1154121" y="198517"/>
            <a:ext cx="992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목표와 목적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2841505" y="275461"/>
            <a:ext cx="3408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 </a:t>
            </a:r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프로젝트의 목적 및 기획 의도</a:t>
            </a:r>
            <a:endParaRPr lang="ko-KR" altLang="en-US" sz="7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44FFF0-BBB3-4EE5-A087-6601E6CBD0CD}"/>
              </a:ext>
            </a:extLst>
          </p:cNvPr>
          <p:cNvSpPr txBox="1"/>
          <p:nvPr/>
        </p:nvSpPr>
        <p:spPr>
          <a:xfrm>
            <a:off x="167138" y="3329960"/>
            <a:ext cx="255871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F76B7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99B9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도시별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카카오 생산량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8129B-213D-40C8-B409-9085BF5E16A9}"/>
              </a:ext>
            </a:extLst>
          </p:cNvPr>
          <p:cNvSpPr txBox="1"/>
          <p:nvPr/>
        </p:nvSpPr>
        <p:spPr>
          <a:xfrm>
            <a:off x="2766370" y="3329959"/>
            <a:ext cx="31726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333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8BC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열매 선호 변화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B40CF3-804F-467F-AA84-743C1522E537}"/>
              </a:ext>
            </a:extLst>
          </p:cNvPr>
          <p:cNvSpPr txBox="1"/>
          <p:nvPr/>
        </p:nvSpPr>
        <p:spPr>
          <a:xfrm>
            <a:off x="6516109" y="3319425"/>
            <a:ext cx="20409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030A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8D4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평점 예측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89EC6-C446-4C49-B655-62E2761E6F96}"/>
              </a:ext>
            </a:extLst>
          </p:cNvPr>
          <p:cNvSpPr txBox="1"/>
          <p:nvPr/>
        </p:nvSpPr>
        <p:spPr>
          <a:xfrm>
            <a:off x="4291576" y="1053040"/>
            <a:ext cx="3002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sz="3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분석 분야</a:t>
            </a:r>
            <a:endParaRPr lang="en-US" altLang="ko-KR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8129B-213D-40C8-B409-9085BF5E16A9}"/>
              </a:ext>
            </a:extLst>
          </p:cNvPr>
          <p:cNvSpPr txBox="1"/>
          <p:nvPr/>
        </p:nvSpPr>
        <p:spPr>
          <a:xfrm>
            <a:off x="9252240" y="3319424"/>
            <a:ext cx="27126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782B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카카오 함량과 맛의 관계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4FFF0-BBB3-4EE5-A087-6601E6CBD0CD}"/>
              </a:ext>
            </a:extLst>
          </p:cNvPr>
          <p:cNvSpPr txBox="1"/>
          <p:nvPr/>
        </p:nvSpPr>
        <p:spPr>
          <a:xfrm>
            <a:off x="259957" y="5699615"/>
            <a:ext cx="223009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BD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99B9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 </a:t>
            </a:r>
            <a:r>
              <a:rPr lang="ko-KR" altLang="en-US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평점 분포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C8129B-213D-40C8-B409-9085BF5E16A9}"/>
              </a:ext>
            </a:extLst>
          </p:cNvPr>
          <p:cNvSpPr txBox="1"/>
          <p:nvPr/>
        </p:nvSpPr>
        <p:spPr>
          <a:xfrm>
            <a:off x="2935275" y="5708534"/>
            <a:ext cx="271260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DBD6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99B9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연도별 카카오 함량 변화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B40CF3-804F-467F-AA84-743C1522E537}"/>
              </a:ext>
            </a:extLst>
          </p:cNvPr>
          <p:cNvSpPr txBox="1"/>
          <p:nvPr/>
        </p:nvSpPr>
        <p:spPr>
          <a:xfrm>
            <a:off x="6604848" y="5721487"/>
            <a:ext cx="20409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8D49A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변수 중요도 도출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C8129B-213D-40C8-B409-9085BF5E16A9}"/>
              </a:ext>
            </a:extLst>
          </p:cNvPr>
          <p:cNvSpPr txBox="1"/>
          <p:nvPr/>
        </p:nvSpPr>
        <p:spPr>
          <a:xfrm>
            <a:off x="9588068" y="5699614"/>
            <a:ext cx="20409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en-US" altLang="ko-KR" sz="36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r>
              <a:rPr lang="ko-KR" altLang="en-US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명가 찾기</a:t>
            </a:r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7"/>
          <a:stretch/>
        </p:blipFill>
        <p:spPr>
          <a:xfrm>
            <a:off x="440282" y="2127362"/>
            <a:ext cx="2230049" cy="13358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26" y="2127362"/>
            <a:ext cx="2243940" cy="1335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56" y="2097981"/>
            <a:ext cx="2238369" cy="13649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4" y="1967198"/>
            <a:ext cx="2221067" cy="1362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6" y="4245127"/>
            <a:ext cx="2321199" cy="15733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t="1487" r="1402" b="32188"/>
          <a:stretch/>
        </p:blipFill>
        <p:spPr>
          <a:xfrm>
            <a:off x="3111159" y="4292203"/>
            <a:ext cx="2471579" cy="14791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37" y="4160430"/>
            <a:ext cx="2223766" cy="17426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27" y="4232447"/>
            <a:ext cx="2332539" cy="14791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16888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B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EFE09D-B0EA-4D01-893F-17A069678835}"/>
              </a:ext>
            </a:extLst>
          </p:cNvPr>
          <p:cNvSpPr/>
          <p:nvPr/>
        </p:nvSpPr>
        <p:spPr>
          <a:xfrm>
            <a:off x="2509617" y="2048846"/>
            <a:ext cx="7172768" cy="2760308"/>
          </a:xfrm>
          <a:prstGeom prst="roundRect">
            <a:avLst>
              <a:gd name="adj" fmla="val 5467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HG꼬딕씨_Pro 99g" panose="02020603020101020101" pitchFamily="18" charset="-127"/>
              <a:ea typeface="HG꼬딕씨_Pro 99g" panose="020206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AC633-79F3-43F0-923D-AB336FFFCC9A}"/>
              </a:ext>
            </a:extLst>
          </p:cNvPr>
          <p:cNvSpPr txBox="1"/>
          <p:nvPr/>
        </p:nvSpPr>
        <p:spPr>
          <a:xfrm>
            <a:off x="3769886" y="3013499"/>
            <a:ext cx="4652236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150" noProof="0" dirty="0" smtClean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언어 및 기술</a:t>
            </a:r>
            <a:endParaRPr kumimoji="0" lang="ko-KR" altLang="en-US" sz="48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04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59759" y="1221462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127634" y="514350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언어 및 기술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871351" y="198517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CATEGORY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8106838" y="1375740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344323" y="13268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언어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8078263" y="1696137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Python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8106838" y="292066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8344323" y="2888354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분석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8078263" y="3241060"/>
            <a:ext cx="14700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Numpy</a:t>
            </a: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Pandas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Sklearn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Tensorflow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8106838" y="422780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8344323" y="417886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기타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8078263" y="4514950"/>
            <a:ext cx="1752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AJAX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JavaScript 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Chart.js</a:t>
            </a: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Bootstrap</a:t>
            </a: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Bokeh</a:t>
            </a:r>
            <a:endParaRPr lang="en-US" altLang="ko-KR" sz="18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JVectorMap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71" y="1776707"/>
            <a:ext cx="2663512" cy="12118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49" y="1729048"/>
            <a:ext cx="1606425" cy="7395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2758976"/>
            <a:ext cx="1584826" cy="734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44" y="3690851"/>
            <a:ext cx="1584000" cy="61277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71" y="3241594"/>
            <a:ext cx="2663512" cy="116528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8106838" y="214503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8344323" y="211272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프레임워크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8078263" y="246543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en-US" altLang="ko-KR" sz="18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Django</a:t>
            </a:r>
            <a:endParaRPr lang="en-US" altLang="ko-KR" sz="1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4418514"/>
            <a:ext cx="1584826" cy="6201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71" y="4726030"/>
            <a:ext cx="2663512" cy="11593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71" y="5202130"/>
            <a:ext cx="1504603" cy="6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747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7DCAE22-10BE-4153-B6DC-545382366394}"/>
              </a:ext>
            </a:extLst>
          </p:cNvPr>
          <p:cNvSpPr/>
          <p:nvPr/>
        </p:nvSpPr>
        <p:spPr>
          <a:xfrm>
            <a:off x="571502" y="1222235"/>
            <a:ext cx="11048998" cy="52261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03471-B5B9-45F7-A527-7CF8EAA5E4C9}"/>
              </a:ext>
            </a:extLst>
          </p:cNvPr>
          <p:cNvSpPr txBox="1"/>
          <p:nvPr/>
        </p:nvSpPr>
        <p:spPr>
          <a:xfrm>
            <a:off x="5408160" y="514350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r>
              <a:rPr lang="ko-KR" altLang="en-US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사용 데이터</a:t>
            </a:r>
            <a:endParaRPr lang="en-US" altLang="ko-KR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FD3C1A6-774F-4415-96BB-3EE25411D795}"/>
              </a:ext>
            </a:extLst>
          </p:cNvPr>
          <p:cNvSpPr/>
          <p:nvPr/>
        </p:nvSpPr>
        <p:spPr>
          <a:xfrm>
            <a:off x="571502" y="-136386"/>
            <a:ext cx="1823100" cy="707886"/>
          </a:xfrm>
          <a:prstGeom prst="roundRect">
            <a:avLst>
              <a:gd name="adj" fmla="val 5467"/>
            </a:avLst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5E372-8065-47EF-9716-0AC8E0CC5A69}"/>
              </a:ext>
            </a:extLst>
          </p:cNvPr>
          <p:cNvSpPr txBox="1"/>
          <p:nvPr/>
        </p:nvSpPr>
        <p:spPr>
          <a:xfrm>
            <a:off x="1242606" y="198517"/>
            <a:ext cx="48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DATA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C2DAFC4-E6FA-4B2F-B2A9-C251D6A44C1A}"/>
              </a:ext>
            </a:extLst>
          </p:cNvPr>
          <p:cNvSpPr/>
          <p:nvPr/>
        </p:nvSpPr>
        <p:spPr>
          <a:xfrm>
            <a:off x="1172755" y="2010019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67F7E-EF4A-406F-8505-22BC6BA2FC09}"/>
              </a:ext>
            </a:extLst>
          </p:cNvPr>
          <p:cNvSpPr txBox="1"/>
          <p:nvPr/>
        </p:nvSpPr>
        <p:spPr>
          <a:xfrm>
            <a:off x="1503361" y="1963063"/>
            <a:ext cx="521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en-US" altLang="ko-KR" sz="1800" dirty="0">
                <a:latin typeface="Comic Sans MS" panose="030F0702030302020204" pitchFamily="66" charset="0"/>
              </a:rPr>
              <a:t>https://www.kaggle.com/rtatman/chocolate-bar-ratings</a:t>
            </a:r>
            <a:endParaRPr lang="en-US" altLang="ko-KR" sz="1800" dirty="0">
              <a:latin typeface="Comic Sans MS" panose="030F0702030302020204" pitchFamily="66" charset="0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9939C2-406D-4CFD-B1A2-30C569E14099}"/>
              </a:ext>
            </a:extLst>
          </p:cNvPr>
          <p:cNvSpPr txBox="1"/>
          <p:nvPr/>
        </p:nvSpPr>
        <p:spPr>
          <a:xfrm>
            <a:off x="11285123" y="6447651"/>
            <a:ext cx="43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09</a:t>
            </a:r>
            <a:endParaRPr lang="ko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A101C83-AAA6-447A-8B3F-4B67AAA3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4" y="2556984"/>
            <a:ext cx="5503025" cy="3418352"/>
          </a:xfrm>
          <a:custGeom>
            <a:avLst/>
            <a:gdLst>
              <a:gd name="connsiteX0" fmla="*/ 0 w 2563850"/>
              <a:gd name="connsiteY0" fmla="*/ 0 h 2563850"/>
              <a:gd name="connsiteX1" fmla="*/ 2563850 w 2563850"/>
              <a:gd name="connsiteY1" fmla="*/ 0 h 2563850"/>
              <a:gd name="connsiteX2" fmla="*/ 2563850 w 2563850"/>
              <a:gd name="connsiteY2" fmla="*/ 2563850 h 2563850"/>
              <a:gd name="connsiteX3" fmla="*/ 0 w 2563850"/>
              <a:gd name="connsiteY3" fmla="*/ 2563850 h 256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3850" h="2563850">
                <a:moveTo>
                  <a:pt x="0" y="0"/>
                </a:moveTo>
                <a:lnTo>
                  <a:pt x="2563850" y="0"/>
                </a:lnTo>
                <a:lnTo>
                  <a:pt x="2563850" y="2563850"/>
                </a:lnTo>
                <a:lnTo>
                  <a:pt x="0" y="2563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127000" dir="3000000" algn="ctr" rotWithShape="0">
              <a:schemeClr val="tx1">
                <a:alpha val="30000"/>
              </a:scheme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78B9172D-8BB4-4472-8F16-F8FD85E5895A}"/>
              </a:ext>
            </a:extLst>
          </p:cNvPr>
          <p:cNvSpPr/>
          <p:nvPr/>
        </p:nvSpPr>
        <p:spPr>
          <a:xfrm>
            <a:off x="7070429" y="2040573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62041A-F887-4142-BC52-F6B321601EEB}"/>
              </a:ext>
            </a:extLst>
          </p:cNvPr>
          <p:cNvSpPr txBox="1"/>
          <p:nvPr/>
        </p:nvSpPr>
        <p:spPr>
          <a:xfrm>
            <a:off x="7307914" y="1991638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독립변수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81E524-E915-4E08-9161-AB298F0EC9BA}"/>
              </a:ext>
            </a:extLst>
          </p:cNvPr>
          <p:cNvSpPr txBox="1"/>
          <p:nvPr/>
        </p:nvSpPr>
        <p:spPr>
          <a:xfrm>
            <a:off x="7041854" y="2360970"/>
            <a:ext cx="2359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회사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 산지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도시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카카오산지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국가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 열매 종류</a:t>
            </a:r>
            <a:endParaRPr lang="en-US" altLang="ko-KR" sz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카카오 함유량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2F9F9-0FD0-4AC9-8D16-A9E906A42565}"/>
              </a:ext>
            </a:extLst>
          </p:cNvPr>
          <p:cNvSpPr txBox="1"/>
          <p:nvPr/>
        </p:nvSpPr>
        <p:spPr>
          <a:xfrm>
            <a:off x="10416296" y="972381"/>
            <a:ext cx="1300356" cy="2616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BRAND NAME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A7FF5DB-F5D2-40B2-9848-BBF9F80DDC8D}"/>
              </a:ext>
            </a:extLst>
          </p:cNvPr>
          <p:cNvSpPr/>
          <p:nvPr/>
        </p:nvSpPr>
        <p:spPr>
          <a:xfrm>
            <a:off x="7070429" y="3354805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35D2E5-F038-4753-BE38-8E3C5EC73643}"/>
              </a:ext>
            </a:extLst>
          </p:cNvPr>
          <p:cNvSpPr txBox="1"/>
          <p:nvPr/>
        </p:nvSpPr>
        <p:spPr>
          <a:xfrm>
            <a:off x="7307914" y="330587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종속변수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993995-28B1-4616-8CFC-C8E7BD448766}"/>
              </a:ext>
            </a:extLst>
          </p:cNvPr>
          <p:cNvSpPr txBox="1"/>
          <p:nvPr/>
        </p:nvSpPr>
        <p:spPr>
          <a:xfrm>
            <a:off x="7041854" y="3675202"/>
            <a:ext cx="1023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l"/>
            </a:pP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초코바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등급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00A0AA5-968B-4437-9316-EFBAFD57E6D0}"/>
              </a:ext>
            </a:extLst>
          </p:cNvPr>
          <p:cNvSpPr/>
          <p:nvPr/>
        </p:nvSpPr>
        <p:spPr>
          <a:xfrm>
            <a:off x="7070429" y="4159004"/>
            <a:ext cx="214310" cy="214312"/>
          </a:xfrm>
          <a:prstGeom prst="ellipse">
            <a:avLst/>
          </a:prstGeom>
          <a:solidFill>
            <a:srgbClr val="76BCE0"/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  <a:effectLst>
            <a:outerShdw dist="50800" dir="3000000" algn="c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G꼬딕씨_Pro 99g" panose="02020603020101020101" pitchFamily="18" charset="-127"/>
              <a:ea typeface="HG꼬딕씨_Pro 99g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8DD5B8-8927-40CC-8EB1-25BF3E9D1749}"/>
              </a:ext>
            </a:extLst>
          </p:cNvPr>
          <p:cNvSpPr txBox="1"/>
          <p:nvPr/>
        </p:nvSpPr>
        <p:spPr>
          <a:xfrm>
            <a:off x="7307914" y="411006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/>
            <a:r>
              <a:rPr lang="ko-KR" altLang="en-US" sz="18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초코바</a:t>
            </a:r>
            <a:r>
              <a:rPr lang="ko-KR" altLang="en-US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등급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A7C925-7C34-4FB7-B376-82B1089E783B}"/>
              </a:ext>
            </a:extLst>
          </p:cNvPr>
          <p:cNvSpPr txBox="1"/>
          <p:nvPr/>
        </p:nvSpPr>
        <p:spPr>
          <a:xfrm>
            <a:off x="7070429" y="4536691"/>
            <a:ext cx="446699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G꼬딕씨_Pro 99g" panose="02020603020101020101" pitchFamily="18" charset="-127"/>
                <a:ea typeface="HG꼬딕씨_Pro 99g" panose="02020603020101020101" pitchFamily="18" charset="-127"/>
              </a:defRPr>
            </a:lvl1pPr>
          </a:lstStyle>
          <a:p>
            <a:pPr algn="l" fontAlgn="base"/>
            <a:r>
              <a:rPr lang="en-US" altLang="ko-KR" sz="1400" b="1" dirty="0">
                <a:latin typeface="+mj-ea"/>
              </a:rPr>
              <a:t>5= Elite (Transcending beyond the ordinary limits)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4= Premium (Superior flavor development, character and style)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3= Satisfactory(3.0) to </a:t>
            </a:r>
            <a:r>
              <a:rPr lang="en-US" altLang="ko-KR" sz="1400" b="1" dirty="0" smtClean="0">
                <a:latin typeface="+mj-ea"/>
              </a:rPr>
              <a:t>praiseworthy(3.75)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 </a:t>
            </a:r>
            <a:r>
              <a:rPr lang="en-US" altLang="ko-KR" sz="1400" b="1" dirty="0" smtClean="0">
                <a:latin typeface="+mj-ea"/>
              </a:rPr>
              <a:t>     (well </a:t>
            </a:r>
            <a:r>
              <a:rPr lang="en-US" altLang="ko-KR" sz="1400" b="1" dirty="0">
                <a:latin typeface="+mj-ea"/>
              </a:rPr>
              <a:t>made with special qualities)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2= </a:t>
            </a:r>
            <a:r>
              <a:rPr lang="en-US" altLang="ko-KR" sz="1400" b="1" dirty="0" smtClean="0">
                <a:latin typeface="+mj-ea"/>
              </a:rPr>
              <a:t>Disappointing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 </a:t>
            </a:r>
            <a:r>
              <a:rPr lang="en-US" altLang="ko-KR" sz="1400" b="1" dirty="0" smtClean="0">
                <a:latin typeface="+mj-ea"/>
              </a:rPr>
              <a:t>     </a:t>
            </a:r>
            <a:r>
              <a:rPr lang="en-US" altLang="ko-KR" sz="1400" b="1" dirty="0">
                <a:latin typeface="+mj-ea"/>
              </a:rPr>
              <a:t>(Passable but contains at least one significant flaw)</a:t>
            </a:r>
          </a:p>
          <a:p>
            <a:pPr algn="l" fontAlgn="base"/>
            <a:r>
              <a:rPr lang="en-US" altLang="ko-KR" sz="1400" b="1" dirty="0">
                <a:latin typeface="+mj-ea"/>
              </a:rPr>
              <a:t>1= Unpleasant (mostly unpalatable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3243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2388</TotalTime>
  <Words>1664</Words>
  <Application>Microsoft Office PowerPoint</Application>
  <PresentationFormat>와이드스크린</PresentationFormat>
  <Paragraphs>512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G마켓 산스 TTF Bold</vt:lpstr>
      <vt:lpstr>G마켓 산스 TTF Light</vt:lpstr>
      <vt:lpstr>G마켓 산스 TTF Medium</vt:lpstr>
      <vt:lpstr>HG꼬딕씨_Pro 99g</vt:lpstr>
      <vt:lpstr>맑은 고딕</vt:lpstr>
      <vt:lpstr>에스코어 드림 9 Black</vt:lpstr>
      <vt:lpstr>Arial</vt:lpstr>
      <vt:lpstr>Comic Sans MS</vt:lpstr>
      <vt:lpstr>Wingdings</vt:lpstr>
      <vt:lpstr>Office 테마</vt:lpstr>
      <vt:lpstr>1_Office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PPT PROJECT</dc:creator>
  <cp:lastModifiedBy>KITCOOP</cp:lastModifiedBy>
  <cp:revision>445</cp:revision>
  <dcterms:created xsi:type="dcterms:W3CDTF">2020-06-09T07:13:49Z</dcterms:created>
  <dcterms:modified xsi:type="dcterms:W3CDTF">2020-07-10T05:57:51Z</dcterms:modified>
</cp:coreProperties>
</file>